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79" r:id="rId4"/>
    <p:sldId id="263" r:id="rId5"/>
    <p:sldId id="319" r:id="rId6"/>
    <p:sldId id="261" r:id="rId7"/>
    <p:sldId id="266" r:id="rId8"/>
    <p:sldId id="262" r:id="rId9"/>
    <p:sldId id="314" r:id="rId10"/>
    <p:sldId id="325" r:id="rId11"/>
    <p:sldId id="267" r:id="rId12"/>
    <p:sldId id="264" r:id="rId13"/>
    <p:sldId id="268" r:id="rId14"/>
    <p:sldId id="265" r:id="rId15"/>
    <p:sldId id="269" r:id="rId16"/>
    <p:sldId id="270" r:id="rId17"/>
    <p:sldId id="271" r:id="rId18"/>
    <p:sldId id="295" r:id="rId19"/>
    <p:sldId id="275" r:id="rId20"/>
    <p:sldId id="326" r:id="rId21"/>
    <p:sldId id="320" r:id="rId22"/>
    <p:sldId id="280" r:id="rId23"/>
    <p:sldId id="282" r:id="rId24"/>
    <p:sldId id="283" r:id="rId25"/>
    <p:sldId id="284" r:id="rId26"/>
    <p:sldId id="285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318" r:id="rId36"/>
    <p:sldId id="317" r:id="rId37"/>
    <p:sldId id="324" r:id="rId38"/>
    <p:sldId id="298" r:id="rId39"/>
    <p:sldId id="301" r:id="rId40"/>
    <p:sldId id="303" r:id="rId41"/>
    <p:sldId id="304" r:id="rId42"/>
    <p:sldId id="305" r:id="rId43"/>
    <p:sldId id="327" r:id="rId44"/>
    <p:sldId id="306" r:id="rId45"/>
    <p:sldId id="312" r:id="rId46"/>
    <p:sldId id="313" r:id="rId47"/>
    <p:sldId id="311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3" d="100"/>
          <a:sy n="13" d="100"/>
        </p:scale>
        <p:origin x="-1371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BC1CFF-DCD1-46FF-A9C7-2AB36E3F2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631044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D9F446F-ECB7-4AC9-9F5F-8CA3F98F2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110719"/>
            <a:ext cx="6858000" cy="98361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99ACFDF-8B53-4C79-9485-226F6384D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6DC9A1-A3E6-43A5-9CAA-40A11069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26FD9E1-4869-4579-A694-1C775E3BB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493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193494-7F7E-428E-81F9-3A3081C3C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6323775-6422-4CA3-B73D-20E7E75BE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9F5C08B-52BF-4E97-AA08-793906DE6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610766-D35E-4BAD-96C5-47C78B98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DEBEC56-8B62-4845-8871-866C606DC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445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202CCC4-AD93-4422-8DE1-00F69002F8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B9FAF06-3276-4646-9579-940C88E83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F4D200-F4B8-4452-8EA9-FA8C1AEB2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0F6AD9-C700-41CE-A42D-FAF6C3E6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F4BE893-7B41-4F25-BE1B-935CA28C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364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FF1EF5-F636-41B7-B195-8CE99B8CB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44B192-FFA8-4518-9605-17735D532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D9014E8-FF1F-46CA-8A8B-CFF5F0F5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DA53277-C8D3-4911-ADB9-5389F17DE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84DC7F-4F43-4001-8B88-1DA323FB8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052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91291-F3F5-461F-955E-EF42DB88C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979" y="716153"/>
            <a:ext cx="7192371" cy="271284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D57B16D-728E-423E-ADE4-3665F777D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2978" y="3595878"/>
            <a:ext cx="7192371" cy="68951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ED1CD17-BFE3-4361-ACC8-C56EF392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6561A8-8045-44DB-99B7-8D70FD74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31E7C5D-F1C0-47BC-A6FA-9E08CD2D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130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FE499C-C6BF-4733-8168-3223490D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F302A4-29C4-43C2-8F7F-3F90C2EA2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75313D6-52CA-4EDD-A605-8FAE962DB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D23E9AB-EF43-490D-A653-9D3C5E974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0AD212B-B2C7-493A-8FE5-8FE0E8BC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052FF74-276E-439E-A68E-7CE456373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560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C3F7E5-26BF-4516-BDBA-7D2D29E32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10D2EA4-2CE5-4A5B-BAB8-6603F1718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8DFE4D1-56B3-4B6A-9776-4B87F3832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328A483-2F15-414B-912A-FF38E65A9A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EC53EB1-DCA5-4502-8285-760C60492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486909E-BEFF-41AE-96A9-0BE274EBF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3214060-CD26-4D07-B8BE-0772AB14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FF158D8-FDC4-469D-B3AA-3F71C732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000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AF4510-04DF-4461-B66D-01B4D6D2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4D2D751-050D-42DE-BF7F-D9FA142B9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FD6775E-2845-47E1-8545-3745C08D2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774CFF5-3A62-4200-B490-00B1DEB2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42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7124E87-79D0-48A9-A29C-E06D5BEB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89C687E-018E-4392-8509-3F0EA521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9625A36-43F0-4514-A724-49935701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031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DB5E98-B5ED-4514-ADD7-89936BAF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4638D0D-3D63-465B-ADDE-00E209AAC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A8B0388-2A13-49D8-A978-F5F5588D3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8E5669C-C214-4695-A818-9FEEE63F2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C183501-E93F-42C7-A9C3-A12F3792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1DD79E2-E7D9-475A-A879-1230A9B8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481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39FCC2-6207-4049-9D2E-3ACCB64A0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9D88012-67FF-49B4-BFA0-125EEE7DC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11E4389-554E-4535-8614-F1894F8C2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5B6AD29-0026-40D3-AB13-C86AE4B4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006CDEE-9227-4D9B-9EA5-9FA0E640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7CA0E02-B2B0-4955-8DF0-7A26FB2B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597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1B855E-81BB-403E-B4B6-396FC953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rise" dir="t"/>
            </a:scene3d>
            <a:sp3d extrusionH="57150" prstMaterial="matte">
              <a:bevelT w="38100" h="38100"/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D959FBD-925F-41A3-949E-21EC9A877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0621543-9765-40BC-A1BC-EFE36DC54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575A9-F7C3-4CB7-BCA3-710980AC6BC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84065A-3718-4D45-9D0F-A269A319A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CAC1D18-B68D-438A-AC9D-CC349233A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469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8986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Intro 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ome\Desktop\&#1080;&#1085;&#1090;&#1077;&#1075;&#1088;&#1080;&#1088;&#1086;&#1074;&#1072;&#1085;&#1085;&#1099;&#1081;%20&#1091;&#1088;&#1086;&#1082;%201&#1073;\&#1086;&#1082;&#1088;&#1091;&#1078;.mp4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ome\Desktop\&#1080;&#1085;&#1090;&#1077;&#1075;&#1088;&#1080;&#1088;&#1086;&#1074;&#1072;&#1085;&#1085;&#1099;&#1081;%20&#1091;&#1088;&#1086;&#1082;%201&#1073;\&#1092;&#1080;&#1079;&#1082;&#1091;&#1083;&#1100;&#1090;&#1084;&#1080;&#1085;&#1091;&#1090;&#1082;&#1072;__&#1088;&#1077;&#1082;&#1086;&#1084;&#1077;&#1085;&#1076;&#1086;&#1074;&#1072;&#1085;&#1086;_&#1091;&#1095;&#1080;&#1090;&#1077;&#1083;&#1103;&#1084;_.FaqX5.mp4" TargetMode="Externa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ome\Desktop\&#1080;&#1085;&#1090;&#1077;&#1075;&#1088;&#1080;&#1088;&#1086;&#1074;&#1072;&#1085;&#1085;&#1099;&#1081;%20&#1091;&#1088;&#1086;&#1082;%201&#1073;\&#1095;&#1090;&#1077;&#1085;&#1080;&#1077;.mp4" TargetMode="Externa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ome\Desktop\&#1080;&#1085;&#1090;&#1077;&#1075;&#1088;&#1080;&#1088;&#1086;&#1074;&#1072;&#1085;&#1085;&#1099;&#1081;%20&#1091;&#1088;&#1086;&#1082;%201&#1073;\&#1084;&#1072;&#1090;&#1077;&#1084;.mp4" TargetMode="Externa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ome\Desktop\&#1080;&#1085;&#1090;&#1077;&#1075;&#1088;&#1080;&#1088;&#1086;&#1074;&#1072;&#1085;&#1085;&#1099;&#1081;%20&#1091;&#1088;&#1086;&#1082;%201&#1073;\&#1090;&#1088;&#1091;&#1076;&#1085;&#1086;&#1089;&#1090;&#1080;.mp4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ome\Desktop\&#1080;&#1085;&#1090;&#1077;&#1075;&#1088;&#1080;&#1088;&#1086;&#1074;&#1072;&#1085;&#1085;&#1099;&#1081;%20&#1091;&#1088;&#1086;&#1082;%201&#1073;\&#1074;&#1099;&#1091;&#1095;&#1091;_Trim.mp4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&#1080;&#1085;&#1090;&#1077;&#1075;&#1088;&#1080;&#1088;&#1086;&#1074;&#1072;&#1085;&#1085;&#1099;&#1081;%20&#1091;&#1088;&#1086;&#1082;%201&#1073;\&#1042;&#1083;&#1072;&#1076;&#1080;&#1084;&#1080;&#1088;%20&#1064;&#1072;&#1080;&#1085;&#1089;&#1082;&#1080;&#1081;%20-%20&#1063;&#1077;&#1084;&#1091;%20&#1091;&#1095;&#1072;&#1090;%20&#1074;%20&#1096;&#1082;&#1086;&#1083;&#1077;%20(minus)%20(1).mp3" TargetMode="Externa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ome\Desktop\&#1080;&#1085;&#1090;&#1077;&#1075;&#1088;&#1080;&#1088;&#1086;&#1074;&#1072;&#1085;&#1085;&#1099;&#1081;%20&#1091;&#1088;&#1086;&#1082;%201&#1073;\&#1088;&#1091;&#1089;&#1089;&#1082;&#1080;&#1081;_Trim.mp4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5600" y="1346400"/>
            <a:ext cx="699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Интегрированный урок в 1 классе</a:t>
            </a:r>
            <a:endParaRPr lang="ru-RU" sz="4400" b="1" dirty="0"/>
          </a:p>
        </p:txBody>
      </p:sp>
    </p:spTree>
    <p:extLst>
      <p:ext uri="{BB962C8B-B14F-4D97-AF65-F5344CB8AC3E}">
        <p14:creationId xmlns="" xmlns:p14="http://schemas.microsoft.com/office/powerpoint/2010/main" val="28096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Home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99" y="108000"/>
            <a:ext cx="1625143" cy="227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22456" y="813600"/>
            <a:ext cx="61567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Подведем итоги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Home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299" y="108000"/>
            <a:ext cx="1625143" cy="2275200"/>
          </a:xfrm>
          <a:prstGeom prst="rect">
            <a:avLst/>
          </a:prstGeom>
          <a:noFill/>
        </p:spPr>
      </p:pic>
      <p:pic>
        <p:nvPicPr>
          <p:cNvPr id="3" name="окруж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00000" y="309600"/>
            <a:ext cx="7128000" cy="622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Home\Desktop\ин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7876" y="835200"/>
            <a:ext cx="6636276" cy="4975200"/>
          </a:xfrm>
          <a:prstGeom prst="rect">
            <a:avLst/>
          </a:prstGeom>
          <a:noFill/>
        </p:spPr>
      </p:pic>
      <p:pic>
        <p:nvPicPr>
          <p:cNvPr id="4" name="Picture 7" descr="C:\Users\Home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299" y="108000"/>
            <a:ext cx="1625143" cy="227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Home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99" y="108000"/>
            <a:ext cx="1625143" cy="2275200"/>
          </a:xfrm>
          <a:prstGeom prst="rect">
            <a:avLst/>
          </a:prstGeom>
          <a:noFill/>
        </p:spPr>
      </p:pic>
      <p:pic>
        <p:nvPicPr>
          <p:cNvPr id="22530" name="Picture 2" descr="C:\Users\Home\Desktop\урок 11 ф\мороз.jpg"/>
          <p:cNvPicPr>
            <a:picLocks noChangeAspect="1" noChangeArrowheads="1"/>
          </p:cNvPicPr>
          <p:nvPr/>
        </p:nvPicPr>
        <p:blipFill>
          <a:blip r:embed="rId3"/>
          <a:srcRect l="926" b="15513"/>
          <a:stretch>
            <a:fillRect/>
          </a:stretch>
        </p:blipFill>
        <p:spPr bwMode="auto">
          <a:xfrm>
            <a:off x="2030400" y="583200"/>
            <a:ext cx="6933600" cy="509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Home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99" y="108000"/>
            <a:ext cx="1625143" cy="2275200"/>
          </a:xfrm>
          <a:prstGeom prst="rect">
            <a:avLst/>
          </a:prstGeom>
          <a:noFill/>
        </p:spPr>
      </p:pic>
      <p:pic>
        <p:nvPicPr>
          <p:cNvPr id="23554" name="Picture 2" descr="C:\Users\Home\Desktop\урок 11 ф\снег.jpg"/>
          <p:cNvPicPr>
            <a:picLocks noChangeAspect="1" noChangeArrowheads="1"/>
          </p:cNvPicPr>
          <p:nvPr/>
        </p:nvPicPr>
        <p:blipFill>
          <a:blip r:embed="rId3"/>
          <a:srcRect l="1142" b="14820"/>
          <a:stretch>
            <a:fillRect/>
          </a:stretch>
        </p:blipFill>
        <p:spPr bwMode="auto">
          <a:xfrm>
            <a:off x="2052000" y="720000"/>
            <a:ext cx="6854400" cy="459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Home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99" y="108000"/>
            <a:ext cx="1625143" cy="2275200"/>
          </a:xfrm>
          <a:prstGeom prst="rect">
            <a:avLst/>
          </a:prstGeom>
          <a:noFill/>
        </p:spPr>
      </p:pic>
      <p:pic>
        <p:nvPicPr>
          <p:cNvPr id="24578" name="Picture 2" descr="C:\Users\Home\Desktop\урок 11 ф\сос.jpg"/>
          <p:cNvPicPr>
            <a:picLocks noChangeAspect="1" noChangeArrowheads="1"/>
          </p:cNvPicPr>
          <p:nvPr/>
        </p:nvPicPr>
        <p:blipFill>
          <a:blip r:embed="rId3"/>
          <a:srcRect l="905" b="6857"/>
          <a:stretch>
            <a:fillRect/>
          </a:stretch>
        </p:blipFill>
        <p:spPr bwMode="auto">
          <a:xfrm>
            <a:off x="1814400" y="777600"/>
            <a:ext cx="6832800" cy="481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Home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99" y="108000"/>
            <a:ext cx="1625143" cy="2275200"/>
          </a:xfrm>
          <a:prstGeom prst="rect">
            <a:avLst/>
          </a:prstGeom>
          <a:noFill/>
        </p:spPr>
      </p:pic>
      <p:pic>
        <p:nvPicPr>
          <p:cNvPr id="25602" name="Picture 2" descr="C:\Users\Home\Desktop\меся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0314" y="555172"/>
            <a:ext cx="6963226" cy="533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Home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99" y="108000"/>
            <a:ext cx="1625143" cy="227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2000" y="2844000"/>
            <a:ext cx="866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Иней, мороз, снег, сосульки, месяц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7714" r="1211"/>
          <a:stretch>
            <a:fillRect/>
          </a:stretch>
        </p:blipFill>
        <p:spPr bwMode="auto">
          <a:xfrm>
            <a:off x="1857600" y="856800"/>
            <a:ext cx="7048800" cy="37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 descr="C:\Users\Home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299" y="108000"/>
            <a:ext cx="1625143" cy="227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Home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99" y="108000"/>
            <a:ext cx="1625143" cy="227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2000" y="331200"/>
            <a:ext cx="521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Режим дня школьника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4400" y="1144800"/>
            <a:ext cx="6235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  Подъём</a:t>
            </a:r>
          </a:p>
          <a:p>
            <a:r>
              <a:rPr lang="ru-RU" sz="2400" b="1" dirty="0" smtClean="0"/>
              <a:t>2  Зарядка</a:t>
            </a:r>
          </a:p>
          <a:p>
            <a:r>
              <a:rPr lang="ru-RU" sz="2400" b="1" dirty="0" smtClean="0"/>
              <a:t>3  Утренние гигиенические процедуры</a:t>
            </a:r>
          </a:p>
          <a:p>
            <a:r>
              <a:rPr lang="ru-RU" sz="2400" b="1" dirty="0" smtClean="0"/>
              <a:t>4  Завтрак</a:t>
            </a:r>
          </a:p>
          <a:p>
            <a:r>
              <a:rPr lang="ru-RU" sz="2400" b="1" dirty="0" smtClean="0"/>
              <a:t>5  Дорога в школу</a:t>
            </a:r>
          </a:p>
          <a:p>
            <a:r>
              <a:rPr lang="ru-RU" sz="2400" b="1" dirty="0" smtClean="0"/>
              <a:t>6  Занятия в школе</a:t>
            </a:r>
          </a:p>
          <a:p>
            <a:r>
              <a:rPr lang="ru-RU" sz="2400" b="1" dirty="0" smtClean="0"/>
              <a:t>7  Дорога домой</a:t>
            </a:r>
          </a:p>
          <a:p>
            <a:r>
              <a:rPr lang="ru-RU" sz="2400" b="1" dirty="0" smtClean="0"/>
              <a:t>8  Обед</a:t>
            </a:r>
          </a:p>
          <a:p>
            <a:r>
              <a:rPr lang="ru-RU" sz="2400" b="1" dirty="0" smtClean="0"/>
              <a:t>9  Прогулка</a:t>
            </a:r>
          </a:p>
          <a:p>
            <a:r>
              <a:rPr lang="ru-RU" sz="2400" b="1" dirty="0" smtClean="0"/>
              <a:t>10  Выполнение домашнего задания</a:t>
            </a:r>
          </a:p>
          <a:p>
            <a:r>
              <a:rPr lang="ru-RU" sz="2400" b="1" dirty="0" smtClean="0"/>
              <a:t>11 Свободное время</a:t>
            </a:r>
          </a:p>
          <a:p>
            <a:r>
              <a:rPr lang="ru-RU" sz="2400" b="1" dirty="0" smtClean="0"/>
              <a:t>12 Вечерний туалет</a:t>
            </a:r>
          </a:p>
          <a:p>
            <a:r>
              <a:rPr lang="ru-RU" sz="2400" b="1" dirty="0" smtClean="0"/>
              <a:t>13 Ночной сон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800"/>
            <a:ext cx="9144000" cy="694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Home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99" y="108000"/>
            <a:ext cx="1625143" cy="227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22456" y="813600"/>
            <a:ext cx="61567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Подведем итоги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Home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299" y="108000"/>
            <a:ext cx="1625143" cy="2275200"/>
          </a:xfrm>
          <a:prstGeom prst="rect">
            <a:avLst/>
          </a:prstGeom>
          <a:noFill/>
        </p:spPr>
      </p:pic>
      <p:pic>
        <p:nvPicPr>
          <p:cNvPr id="4" name="физкультминутка__рекомендовано_учителям_.FaqX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55455" y="1094400"/>
            <a:ext cx="7014855" cy="526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Home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299" y="108000"/>
            <a:ext cx="1625143" cy="2275200"/>
          </a:xfrm>
          <a:prstGeom prst="rect">
            <a:avLst/>
          </a:prstGeom>
          <a:noFill/>
        </p:spPr>
      </p:pic>
      <p:pic>
        <p:nvPicPr>
          <p:cNvPr id="3" name="чтени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94400" y="662399"/>
            <a:ext cx="6893473" cy="5172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Documents and Settings\учитель\Мои документы\Мои рисунки\1221162506_v-gostjakh-u-skazki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1844824"/>
            <a:ext cx="8496944" cy="2800767"/>
          </a:xfrm>
          <a:prstGeom prst="rect">
            <a:avLst/>
          </a:prstGeom>
          <a:noFill/>
        </p:spPr>
        <p:txBody>
          <a:bodyPr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 гостях у сказки</a:t>
            </a:r>
          </a:p>
        </p:txBody>
      </p:sp>
      <p:sp>
        <p:nvSpPr>
          <p:cNvPr id="6148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1" name="Picture 9" descr="C:\Documents and Settings\учитель\Мои документы\Мои рисунки\933179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628775"/>
            <a:ext cx="3960812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4"/>
          <p:cNvSpPr>
            <a:spLocks noChangeArrowheads="1"/>
          </p:cNvSpPr>
          <p:nvPr/>
        </p:nvSpPr>
        <p:spPr bwMode="auto">
          <a:xfrm>
            <a:off x="4211638" y="188913"/>
            <a:ext cx="4752975" cy="61928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 algn="ctr">
            <a:solidFill>
              <a:srgbClr val="46AAC5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75" name="Заголовок 3"/>
          <p:cNvSpPr txBox="1">
            <a:spLocks/>
          </p:cNvSpPr>
          <p:nvPr/>
        </p:nvSpPr>
        <p:spPr bwMode="auto">
          <a:xfrm>
            <a:off x="4500563" y="274638"/>
            <a:ext cx="4186237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solidFill>
                  <a:srgbClr val="7030A0"/>
                </a:solidFill>
                <a:latin typeface="Comic Sans MS" pitchFamily="66" charset="0"/>
              </a:rPr>
              <a:t>Всех на свете он добрей,</a:t>
            </a:r>
            <a:br>
              <a:rPr lang="ru-RU" sz="3600" b="1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7030A0"/>
                </a:solidFill>
                <a:latin typeface="Comic Sans MS" pitchFamily="66" charset="0"/>
              </a:rPr>
              <a:t>Лечит он больных зверей,</a:t>
            </a:r>
            <a:br>
              <a:rPr lang="ru-RU" sz="3600" b="1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7030A0"/>
                </a:solidFill>
                <a:latin typeface="Comic Sans MS" pitchFamily="66" charset="0"/>
              </a:rPr>
              <a:t>И однажды бегемота</a:t>
            </a:r>
            <a:br>
              <a:rPr lang="ru-RU" sz="3600" b="1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7030A0"/>
                </a:solidFill>
                <a:latin typeface="Comic Sans MS" pitchFamily="66" charset="0"/>
              </a:rPr>
              <a:t>Вытащил он из болота.</a:t>
            </a:r>
            <a:br>
              <a:rPr lang="ru-RU" sz="3600" b="1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7030A0"/>
                </a:solidFill>
                <a:latin typeface="Comic Sans MS" pitchFamily="66" charset="0"/>
              </a:rPr>
              <a:t>Он известен, знаменит,</a:t>
            </a:r>
            <a:br>
              <a:rPr lang="ru-RU" sz="3600" b="1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7030A0"/>
                </a:solidFill>
                <a:latin typeface="Comic Sans MS" pitchFamily="66" charset="0"/>
              </a:rPr>
              <a:t>Это доктор … </a:t>
            </a:r>
          </a:p>
        </p:txBody>
      </p:sp>
      <p:sp>
        <p:nvSpPr>
          <p:cNvPr id="7176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5" name="Picture 9" descr="C:\Documents and Settings\учитель\Мои документы\Мои рисунки\6b167cc2c382_1265818665_acdghlrvy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773238"/>
            <a:ext cx="41402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4"/>
          <p:cNvSpPr>
            <a:spLocks noChangeArrowheads="1"/>
          </p:cNvSpPr>
          <p:nvPr/>
        </p:nvSpPr>
        <p:spPr bwMode="auto">
          <a:xfrm>
            <a:off x="4500563" y="620713"/>
            <a:ext cx="4319587" cy="5256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 algn="ctr">
            <a:solidFill>
              <a:srgbClr val="F6924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99" name="Заголовок 3"/>
          <p:cNvSpPr txBox="1">
            <a:spLocks/>
          </p:cNvSpPr>
          <p:nvPr/>
        </p:nvSpPr>
        <p:spPr bwMode="auto">
          <a:xfrm>
            <a:off x="4500563" y="549275"/>
            <a:ext cx="4186237" cy="58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solidFill>
                  <a:srgbClr val="984807"/>
                </a:solidFill>
                <a:latin typeface="Comic Sans MS" pitchFamily="66" charset="0"/>
              </a:rPr>
              <a:t>Бабусю знает целый свет,</a:t>
            </a:r>
            <a:br>
              <a:rPr lang="ru-RU" sz="3600" b="1">
                <a:solidFill>
                  <a:srgbClr val="984807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984807"/>
                </a:solidFill>
                <a:latin typeface="Comic Sans MS" pitchFamily="66" charset="0"/>
              </a:rPr>
              <a:t>Ей от роду лишь триста лет.</a:t>
            </a:r>
            <a:br>
              <a:rPr lang="ru-RU" sz="3600" b="1">
                <a:solidFill>
                  <a:srgbClr val="984807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984807"/>
                </a:solidFill>
                <a:latin typeface="Comic Sans MS" pitchFamily="66" charset="0"/>
              </a:rPr>
              <a:t>Там, на неведомых дорожках,</a:t>
            </a:r>
            <a:br>
              <a:rPr lang="ru-RU" sz="3600" b="1">
                <a:solidFill>
                  <a:srgbClr val="984807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984807"/>
                </a:solidFill>
                <a:latin typeface="Comic Sans MS" pitchFamily="66" charset="0"/>
              </a:rPr>
              <a:t>Дом её на курьих ножках.</a:t>
            </a:r>
          </a:p>
        </p:txBody>
      </p:sp>
      <p:sp>
        <p:nvSpPr>
          <p:cNvPr id="8200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716016" y="404664"/>
            <a:ext cx="4032448" cy="597666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1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49" name="Picture 9" descr="C:\Documents and Settings\учитель\Мои документы\Мои рисунки\mouse-suteev-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708275"/>
            <a:ext cx="42497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4643438" y="476250"/>
            <a:ext cx="4114800" cy="59769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b="1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Убежали от </a:t>
            </a:r>
            <a:r>
              <a:rPr lang="ru-RU" sz="4400" b="1" dirty="0" err="1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грязнули</a:t>
            </a:r>
            <a:r>
              <a:rPr lang="ru-RU" sz="4400" b="1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ru-RU" sz="4400" b="1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4400" b="1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Чашки, ложки и кастрюли.</a:t>
            </a:r>
            <a:br>
              <a:rPr lang="ru-RU" sz="4400" b="1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4400" b="1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Ищет их она, зовёт</a:t>
            </a:r>
            <a:br>
              <a:rPr lang="ru-RU" sz="4400" b="1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4400" b="1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И в дороге слёзы льёт.</a:t>
            </a:r>
          </a:p>
        </p:txBody>
      </p:sp>
      <p:sp>
        <p:nvSpPr>
          <p:cNvPr id="9226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5"/>
          <p:cNvSpPr>
            <a:spLocks noChangeArrowheads="1"/>
          </p:cNvSpPr>
          <p:nvPr/>
        </p:nvSpPr>
        <p:spPr bwMode="auto">
          <a:xfrm>
            <a:off x="4067175" y="188913"/>
            <a:ext cx="4681538" cy="6480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algn="ctr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995738" y="549275"/>
            <a:ext cx="4691062" cy="57594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С букварём шагает в школу</a:t>
            </a:r>
            <a:b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Деревянный мальчуган.</a:t>
            </a:r>
            <a:b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Попадает вместо школы</a:t>
            </a:r>
            <a:b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В полотняный балаган.</a:t>
            </a:r>
            <a:b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Как зовётся эта книжка?</a:t>
            </a:r>
            <a:b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Кто герой её – мальчишка?</a:t>
            </a:r>
          </a:p>
        </p:txBody>
      </p:sp>
      <p:pic>
        <p:nvPicPr>
          <p:cNvPr id="7175" name="Picture 9" descr="C:\Documents and Settings\учитель\Мои документы\Мои рисунки\0a22096e9871460084a61bb9526e2bc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2875"/>
            <a:ext cx="3960813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475656" y="260648"/>
            <a:ext cx="7056784" cy="2304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69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197" name="Picture 9" descr="C:\Documents and Settings\учитель\Мои документы\Мои рисунки\bichok5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2636838"/>
            <a:ext cx="360045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187450" y="274638"/>
            <a:ext cx="7499350" cy="22907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b="1" dirty="0">
                <a:solidFill>
                  <a:srgbClr val="660066"/>
                </a:solidFill>
                <a:latin typeface="Comic Sans MS" pitchFamily="66" charset="0"/>
                <a:ea typeface="+mj-ea"/>
                <a:cs typeface="Times New Roman" pitchFamily="18" charset="0"/>
              </a:rPr>
              <a:t>Он сумел поймать </a:t>
            </a:r>
            <a:r>
              <a:rPr lang="ru-RU" sz="3600" b="1" dirty="0" err="1">
                <a:solidFill>
                  <a:srgbClr val="660066"/>
                </a:solidFill>
                <a:latin typeface="Comic Sans MS" pitchFamily="66" charset="0"/>
                <a:ea typeface="+mj-ea"/>
                <a:cs typeface="Times New Roman" pitchFamily="18" charset="0"/>
              </a:rPr>
              <a:t>волчишку</a:t>
            </a:r>
            <a:r>
              <a:rPr lang="ru-RU" sz="3600" b="1" dirty="0">
                <a:solidFill>
                  <a:srgbClr val="660066"/>
                </a:solidFill>
                <a:latin typeface="Comic Sans MS" pitchFamily="66" charset="0"/>
                <a:ea typeface="+mj-ea"/>
                <a:cs typeface="Times New Roman" pitchFamily="18" charset="0"/>
              </a:rPr>
              <a:t>,</a:t>
            </a:r>
            <a:br>
              <a:rPr lang="ru-RU" sz="3600" b="1" dirty="0">
                <a:solidFill>
                  <a:srgbClr val="660066"/>
                </a:solidFill>
                <a:latin typeface="Comic Sans MS" pitchFamily="66" charset="0"/>
                <a:ea typeface="+mj-ea"/>
                <a:cs typeface="Times New Roman" pitchFamily="18" charset="0"/>
              </a:rPr>
            </a:br>
            <a:r>
              <a:rPr lang="ru-RU" sz="3600" b="1" dirty="0">
                <a:solidFill>
                  <a:srgbClr val="660066"/>
                </a:solidFill>
                <a:latin typeface="Comic Sans MS" pitchFamily="66" charset="0"/>
                <a:ea typeface="+mj-ea"/>
                <a:cs typeface="Times New Roman" pitchFamily="18" charset="0"/>
              </a:rPr>
              <a:t>Он поймал лису и мишку.</a:t>
            </a:r>
            <a:br>
              <a:rPr lang="ru-RU" sz="3600" b="1" dirty="0">
                <a:solidFill>
                  <a:srgbClr val="660066"/>
                </a:solidFill>
                <a:latin typeface="Comic Sans MS" pitchFamily="66" charset="0"/>
                <a:ea typeface="+mj-ea"/>
                <a:cs typeface="Times New Roman" pitchFamily="18" charset="0"/>
              </a:rPr>
            </a:br>
            <a:r>
              <a:rPr lang="ru-RU" sz="3600" b="1" dirty="0">
                <a:solidFill>
                  <a:srgbClr val="660066"/>
                </a:solidFill>
                <a:latin typeface="Comic Sans MS" pitchFamily="66" charset="0"/>
                <a:ea typeface="+mj-ea"/>
                <a:cs typeface="Times New Roman" pitchFamily="18" charset="0"/>
              </a:rPr>
              <a:t>Он поймал их не сачком,</a:t>
            </a:r>
            <a:br>
              <a:rPr lang="ru-RU" sz="3600" b="1" dirty="0">
                <a:solidFill>
                  <a:srgbClr val="660066"/>
                </a:solidFill>
                <a:latin typeface="Comic Sans MS" pitchFamily="66" charset="0"/>
                <a:ea typeface="+mj-ea"/>
                <a:cs typeface="Times New Roman" pitchFamily="18" charset="0"/>
              </a:rPr>
            </a:br>
            <a:r>
              <a:rPr lang="ru-RU" sz="3600" b="1" dirty="0">
                <a:solidFill>
                  <a:srgbClr val="660066"/>
                </a:solidFill>
                <a:latin typeface="Comic Sans MS" pitchFamily="66" charset="0"/>
                <a:ea typeface="+mj-ea"/>
                <a:cs typeface="Times New Roman" pitchFamily="18" charset="0"/>
              </a:rPr>
              <a:t>А поймал он их бочком.</a:t>
            </a:r>
          </a:p>
        </p:txBody>
      </p:sp>
      <p:sp>
        <p:nvSpPr>
          <p:cNvPr id="11274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5"/>
          <p:cNvSpPr>
            <a:spLocks noChangeArrowheads="1"/>
          </p:cNvSpPr>
          <p:nvPr/>
        </p:nvSpPr>
        <p:spPr bwMode="auto">
          <a:xfrm>
            <a:off x="250825" y="1627188"/>
            <a:ext cx="5400675" cy="47545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50825" y="2060575"/>
            <a:ext cx="5473700" cy="39290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b="1" dirty="0">
                <a:solidFill>
                  <a:srgbClr val="009900"/>
                </a:solidFill>
                <a:latin typeface="Comic Sans MS" pitchFamily="66" charset="0"/>
                <a:ea typeface="+mj-ea"/>
                <a:cs typeface="+mj-cs"/>
              </a:rPr>
              <a:t>Он и весел и незлобен,</a:t>
            </a:r>
            <a:br>
              <a:rPr lang="ru-RU" sz="3600" b="1" dirty="0">
                <a:solidFill>
                  <a:srgbClr val="0099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600" b="1" dirty="0">
                <a:solidFill>
                  <a:srgbClr val="009900"/>
                </a:solidFill>
                <a:latin typeface="Comic Sans MS" pitchFamily="66" charset="0"/>
                <a:ea typeface="+mj-ea"/>
                <a:cs typeface="+mj-cs"/>
              </a:rPr>
              <a:t>Этот милый </a:t>
            </a:r>
            <a:r>
              <a:rPr lang="ru-RU" sz="3600" b="1" dirty="0" err="1">
                <a:solidFill>
                  <a:srgbClr val="009900"/>
                </a:solidFill>
                <a:latin typeface="Comic Sans MS" pitchFamily="66" charset="0"/>
                <a:ea typeface="+mj-ea"/>
                <a:cs typeface="+mj-cs"/>
              </a:rPr>
              <a:t>чудачок</a:t>
            </a:r>
            <a:r>
              <a:rPr lang="ru-RU" sz="3600" b="1" dirty="0">
                <a:solidFill>
                  <a:srgbClr val="009900"/>
                </a:solidFill>
                <a:latin typeface="Comic Sans MS" pitchFamily="66" charset="0"/>
                <a:ea typeface="+mj-ea"/>
                <a:cs typeface="+mj-cs"/>
              </a:rPr>
              <a:t>.</a:t>
            </a:r>
            <a:br>
              <a:rPr lang="ru-RU" sz="3600" b="1" dirty="0">
                <a:solidFill>
                  <a:srgbClr val="0099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600" b="1" dirty="0">
                <a:solidFill>
                  <a:srgbClr val="009900"/>
                </a:solidFill>
                <a:latin typeface="Comic Sans MS" pitchFamily="66" charset="0"/>
                <a:ea typeface="+mj-ea"/>
                <a:cs typeface="+mj-cs"/>
              </a:rPr>
              <a:t>С ним хозяин – мальчик Робин,</a:t>
            </a:r>
            <a:br>
              <a:rPr lang="ru-RU" sz="3600" b="1" dirty="0">
                <a:solidFill>
                  <a:srgbClr val="0099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600" b="1" dirty="0">
                <a:solidFill>
                  <a:srgbClr val="009900"/>
                </a:solidFill>
                <a:latin typeface="Comic Sans MS" pitchFamily="66" charset="0"/>
                <a:ea typeface="+mj-ea"/>
                <a:cs typeface="+mj-cs"/>
              </a:rPr>
              <a:t>И приятель Пятачок.</a:t>
            </a:r>
          </a:p>
        </p:txBody>
      </p:sp>
      <p:pic>
        <p:nvPicPr>
          <p:cNvPr id="8" name="Picture 7" descr="C:\Documents and Settings\учитель\Мои документы\Мои рисунки\144885-2009-07-08-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765175"/>
            <a:ext cx="30194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449352"/>
            <a:ext cx="2857520" cy="38355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Кнопки мозга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6"/>
          <p:cNvSpPr>
            <a:spLocks noChangeArrowheads="1"/>
          </p:cNvSpPr>
          <p:nvPr/>
        </p:nvSpPr>
        <p:spPr bwMode="auto">
          <a:xfrm>
            <a:off x="1476375" y="188913"/>
            <a:ext cx="6551613" cy="2519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900113" y="274638"/>
            <a:ext cx="7786687" cy="20018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b="1" dirty="0">
                <a:solidFill>
                  <a:srgbClr val="215968"/>
                </a:solidFill>
                <a:latin typeface="Comic Sans MS" pitchFamily="66" charset="0"/>
                <a:ea typeface="+mj-ea"/>
                <a:cs typeface="+mj-cs"/>
              </a:rPr>
              <a:t>У </a:t>
            </a:r>
            <a:r>
              <a:rPr lang="ru-RU" sz="4000" b="1" dirty="0" err="1">
                <a:solidFill>
                  <a:srgbClr val="215968"/>
                </a:solidFill>
                <a:latin typeface="Comic Sans MS" pitchFamily="66" charset="0"/>
                <a:ea typeface="+mj-ea"/>
                <a:cs typeface="+mj-cs"/>
              </a:rPr>
              <a:t>Алёнушки-сестрицы</a:t>
            </a:r>
            <a:r>
              <a:rPr lang="ru-RU" sz="4000" b="1" dirty="0">
                <a:solidFill>
                  <a:srgbClr val="215968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ru-RU" sz="4000" b="1" dirty="0">
                <a:solidFill>
                  <a:srgbClr val="215968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4000" b="1" dirty="0">
                <a:solidFill>
                  <a:srgbClr val="215968"/>
                </a:solidFill>
                <a:latin typeface="Comic Sans MS" pitchFamily="66" charset="0"/>
                <a:ea typeface="+mj-ea"/>
                <a:cs typeface="+mj-cs"/>
              </a:rPr>
              <a:t>Унесли братишку птицы.</a:t>
            </a:r>
            <a:br>
              <a:rPr lang="ru-RU" sz="4000" b="1" dirty="0">
                <a:solidFill>
                  <a:srgbClr val="215968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4000" b="1" dirty="0">
                <a:solidFill>
                  <a:srgbClr val="215968"/>
                </a:solidFill>
                <a:latin typeface="Comic Sans MS" pitchFamily="66" charset="0"/>
                <a:ea typeface="+mj-ea"/>
                <a:cs typeface="+mj-cs"/>
              </a:rPr>
              <a:t>Высоко они летят,</a:t>
            </a:r>
            <a:br>
              <a:rPr lang="ru-RU" sz="4000" b="1" dirty="0">
                <a:solidFill>
                  <a:srgbClr val="215968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4000" b="1" dirty="0">
                <a:solidFill>
                  <a:srgbClr val="215968"/>
                </a:solidFill>
                <a:latin typeface="Comic Sans MS" pitchFamily="66" charset="0"/>
                <a:ea typeface="+mj-ea"/>
                <a:cs typeface="+mj-cs"/>
              </a:rPr>
              <a:t>Далеко они глядят.</a:t>
            </a:r>
          </a:p>
        </p:txBody>
      </p:sp>
      <p:pic>
        <p:nvPicPr>
          <p:cNvPr id="10247" name="Picture 9" descr="C:\Documents and Settings\учитель\Мои документы\Мои рисунки\gusi-lebed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2781300"/>
            <a:ext cx="4652962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69" name="Picture 9" descr="C:\Documents and Settings\учитель\Мои документы\Мои рисунки\duimovochka_0-06-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9763" y="404813"/>
            <a:ext cx="44672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6"/>
          <p:cNvSpPr>
            <a:spLocks noChangeArrowheads="1"/>
          </p:cNvSpPr>
          <p:nvPr/>
        </p:nvSpPr>
        <p:spPr bwMode="auto">
          <a:xfrm>
            <a:off x="179388" y="1412875"/>
            <a:ext cx="4176712" cy="5040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algn="ctr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79388" y="1773238"/>
            <a:ext cx="4105275" cy="40909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FF3300"/>
                </a:solidFill>
                <a:latin typeface="Comic Sans MS" pitchFamily="66" charset="0"/>
                <a:ea typeface="+mj-ea"/>
                <a:cs typeface="+mj-cs"/>
              </a:rPr>
              <a:t>Появилась девочка в чашечке цветка,</a:t>
            </a:r>
            <a:br>
              <a:rPr lang="ru-RU" sz="3200" b="1" dirty="0">
                <a:solidFill>
                  <a:srgbClr val="FF33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rgbClr val="FF3300"/>
                </a:solidFill>
                <a:latin typeface="Comic Sans MS" pitchFamily="66" charset="0"/>
                <a:ea typeface="+mj-ea"/>
                <a:cs typeface="+mj-cs"/>
              </a:rPr>
              <a:t>И была та девочка не больше ноготка.</a:t>
            </a:r>
            <a:br>
              <a:rPr lang="ru-RU" sz="3200" b="1" dirty="0">
                <a:solidFill>
                  <a:srgbClr val="FF33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rgbClr val="FF3300"/>
                </a:solidFill>
                <a:latin typeface="Comic Sans MS" pitchFamily="66" charset="0"/>
                <a:ea typeface="+mj-ea"/>
                <a:cs typeface="+mj-cs"/>
              </a:rPr>
              <a:t>Кто читал такую книжку?</a:t>
            </a:r>
            <a:br>
              <a:rPr lang="ru-RU" sz="3200" b="1" dirty="0">
                <a:solidFill>
                  <a:srgbClr val="FF33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rgbClr val="FF3300"/>
                </a:solidFill>
                <a:latin typeface="Comic Sans MS" pitchFamily="66" charset="0"/>
                <a:ea typeface="+mj-ea"/>
                <a:cs typeface="+mj-cs"/>
              </a:rPr>
              <a:t>Знает девочку-малышку?</a:t>
            </a:r>
          </a:p>
        </p:txBody>
      </p:sp>
      <p:sp>
        <p:nvSpPr>
          <p:cNvPr id="14344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79388" y="1700213"/>
            <a:ext cx="4105275" cy="482441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3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12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5" name="Picture 9" descr="C:\Documents and Settings\учитель\Мои документы\Мои рисунки\kirlson-b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60350"/>
            <a:ext cx="4464050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Прямоугольник 6"/>
          <p:cNvSpPr>
            <a:spLocks noChangeArrowheads="1"/>
          </p:cNvSpPr>
          <p:nvPr/>
        </p:nvSpPr>
        <p:spPr bwMode="auto">
          <a:xfrm>
            <a:off x="0" y="1779588"/>
            <a:ext cx="45720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66"/>
                </a:solidFill>
                <a:latin typeface="Comic Sans MS" pitchFamily="66" charset="0"/>
              </a:rPr>
              <a:t>Все девчонки и мальчишки</a:t>
            </a:r>
            <a:br>
              <a:rPr lang="ru-RU" sz="3600" b="1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000066"/>
                </a:solidFill>
                <a:latin typeface="Comic Sans MS" pitchFamily="66" charset="0"/>
              </a:rPr>
              <a:t>Полюбить его успели.</a:t>
            </a:r>
            <a:br>
              <a:rPr lang="ru-RU" sz="3600" b="1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000066"/>
                </a:solidFill>
                <a:latin typeface="Comic Sans MS" pitchFamily="66" charset="0"/>
              </a:rPr>
              <a:t>Он - герой веселой книжки,</a:t>
            </a:r>
            <a:br>
              <a:rPr lang="ru-RU" sz="3600" b="1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000066"/>
                </a:solidFill>
                <a:latin typeface="Comic Sans MS" pitchFamily="66" charset="0"/>
              </a:rPr>
              <a:t>За спиной его - пропеллер.</a:t>
            </a:r>
            <a:br>
              <a:rPr lang="ru-RU" sz="3600" b="1">
                <a:solidFill>
                  <a:srgbClr val="000066"/>
                </a:solidFill>
                <a:latin typeface="Comic Sans MS" pitchFamily="66" charset="0"/>
              </a:rPr>
            </a:br>
            <a:endParaRPr lang="ru-RU" sz="3600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5368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700338" y="188913"/>
            <a:ext cx="5111750" cy="30241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87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13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0" name="Прямоугольник 6"/>
          <p:cNvSpPr>
            <a:spLocks noChangeArrowheads="1"/>
          </p:cNvSpPr>
          <p:nvPr/>
        </p:nvSpPr>
        <p:spPr bwMode="auto">
          <a:xfrm>
            <a:off x="1619250" y="188913"/>
            <a:ext cx="72739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omic Sans MS" pitchFamily="66" charset="0"/>
              </a:rPr>
              <a:t>Носик круглый, пятачком, </a:t>
            </a:r>
            <a:br>
              <a:rPr lang="ru-RU" sz="2400" b="1">
                <a:latin typeface="Comic Sans MS" pitchFamily="66" charset="0"/>
              </a:rPr>
            </a:br>
            <a:r>
              <a:rPr lang="ru-RU" sz="2400" b="1">
                <a:latin typeface="Comic Sans MS" pitchFamily="66" charset="0"/>
              </a:rPr>
              <a:t>Им в земле удобно рыться, </a:t>
            </a:r>
            <a:br>
              <a:rPr lang="ru-RU" sz="2400" b="1">
                <a:latin typeface="Comic Sans MS" pitchFamily="66" charset="0"/>
              </a:rPr>
            </a:br>
            <a:r>
              <a:rPr lang="ru-RU" sz="2400" b="1">
                <a:latin typeface="Comic Sans MS" pitchFamily="66" charset="0"/>
              </a:rPr>
              <a:t>Хвостик маленький крючком, </a:t>
            </a:r>
            <a:br>
              <a:rPr lang="ru-RU" sz="2400" b="1">
                <a:latin typeface="Comic Sans MS" pitchFamily="66" charset="0"/>
              </a:rPr>
            </a:br>
            <a:r>
              <a:rPr lang="ru-RU" sz="2400" b="1">
                <a:latin typeface="Comic Sans MS" pitchFamily="66" charset="0"/>
              </a:rPr>
              <a:t>Вместо туфелек — копытца. </a:t>
            </a:r>
            <a:br>
              <a:rPr lang="ru-RU" sz="2400" b="1">
                <a:latin typeface="Comic Sans MS" pitchFamily="66" charset="0"/>
              </a:rPr>
            </a:br>
            <a:r>
              <a:rPr lang="ru-RU" sz="2400" b="1">
                <a:latin typeface="Comic Sans MS" pitchFamily="66" charset="0"/>
              </a:rPr>
              <a:t>Трое их — и до чего же </a:t>
            </a:r>
            <a:br>
              <a:rPr lang="ru-RU" sz="2400" b="1">
                <a:latin typeface="Comic Sans MS" pitchFamily="66" charset="0"/>
              </a:rPr>
            </a:br>
            <a:r>
              <a:rPr lang="ru-RU" sz="2400" b="1">
                <a:latin typeface="Comic Sans MS" pitchFamily="66" charset="0"/>
              </a:rPr>
              <a:t>Братья дружные похожи. </a:t>
            </a:r>
            <a:br>
              <a:rPr lang="ru-RU" sz="2400" b="1">
                <a:latin typeface="Comic Sans MS" pitchFamily="66" charset="0"/>
              </a:rPr>
            </a:br>
            <a:r>
              <a:rPr lang="ru-RU" sz="2400" b="1">
                <a:latin typeface="Comic Sans MS" pitchFamily="66" charset="0"/>
              </a:rPr>
              <a:t>Отгадайте без подсказки, </a:t>
            </a:r>
            <a:br>
              <a:rPr lang="ru-RU" sz="2400" b="1">
                <a:latin typeface="Comic Sans MS" pitchFamily="66" charset="0"/>
              </a:rPr>
            </a:br>
            <a:r>
              <a:rPr lang="ru-RU" sz="2400" b="1">
                <a:latin typeface="Comic Sans MS" pitchFamily="66" charset="0"/>
              </a:rPr>
              <a:t>Кто герои этой сказки? 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2" name="Picture 6" descr="C:\Documents and Settings\учитель\Мои документы\Мои рисунки\tri-porose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68675"/>
            <a:ext cx="4319588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smtClean="0"/>
              <a:t>Мотырева Ирина Фёдоровна МОУ "СОШ №15" Краснотурьинск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95513" y="260350"/>
            <a:ext cx="4824412" cy="288131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11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14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2339975" y="549275"/>
            <a:ext cx="4572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Ждали маму с молоком,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А пустили волка в дом.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Кем же были эти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Маленькие дети?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1510" name="Picture 6" descr="C:\Documents and Settings\учитель\Мои документы\Мои рисунки\1267009523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284538"/>
            <a:ext cx="4630738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95288" y="1412875"/>
            <a:ext cx="3960812" cy="5040313"/>
          </a:xfrm>
          <a:prstGeom prst="roundRect">
            <a:avLst/>
          </a:prstGeom>
          <a:solidFill>
            <a:srgbClr val="92D05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9699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27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702" name="Прямоугольник 4"/>
          <p:cNvSpPr>
            <a:spLocks noChangeArrowheads="1"/>
          </p:cNvSpPr>
          <p:nvPr/>
        </p:nvSpPr>
        <p:spPr bwMode="auto">
          <a:xfrm>
            <a:off x="539750" y="1412875"/>
            <a:ext cx="36004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3300"/>
                </a:solidFill>
                <a:latin typeface="Comic Sans MS" pitchFamily="66" charset="0"/>
              </a:rPr>
              <a:t>Уплетая калачи,</a:t>
            </a:r>
            <a:br>
              <a:rPr lang="ru-RU" sz="4000" b="1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4000" b="1">
                <a:solidFill>
                  <a:srgbClr val="003300"/>
                </a:solidFill>
                <a:latin typeface="Comic Sans MS" pitchFamily="66" charset="0"/>
              </a:rPr>
              <a:t>Едет парень на печи.</a:t>
            </a:r>
            <a:br>
              <a:rPr lang="ru-RU" sz="4000" b="1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4000" b="1">
                <a:solidFill>
                  <a:srgbClr val="003300"/>
                </a:solidFill>
                <a:latin typeface="Comic Sans MS" pitchFamily="66" charset="0"/>
              </a:rPr>
              <a:t>Едет прямо во дворец,</a:t>
            </a:r>
            <a:br>
              <a:rPr lang="ru-RU" sz="4000" b="1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4000" b="1">
                <a:solidFill>
                  <a:srgbClr val="003300"/>
                </a:solidFill>
                <a:latin typeface="Comic Sans MS" pitchFamily="66" charset="0"/>
              </a:rPr>
              <a:t>Кто же этот молодец?</a:t>
            </a:r>
            <a:r>
              <a:rPr lang="ru-RU" sz="4000" b="1">
                <a:latin typeface="Comic Sans MS" pitchFamily="66" charset="0"/>
              </a:rPr>
              <a:t/>
            </a:r>
            <a:br>
              <a:rPr lang="ru-RU" sz="4000" b="1">
                <a:latin typeface="Comic Sans MS" pitchFamily="66" charset="0"/>
              </a:rPr>
            </a:br>
            <a:endParaRPr lang="ru-RU" sz="4000">
              <a:latin typeface="Comic Sans MS" pitchFamily="66" charset="0"/>
            </a:endParaRPr>
          </a:p>
        </p:txBody>
      </p:sp>
      <p:pic>
        <p:nvPicPr>
          <p:cNvPr id="2" name="Picture 6" descr="C:\Documents and Settings\учитель\Мои документы\Мои рисунки\dd8737204cf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60350"/>
            <a:ext cx="42576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284663" y="260350"/>
            <a:ext cx="4535487" cy="60483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2771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30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74" name="Прямоугольник 4"/>
          <p:cNvSpPr>
            <a:spLocks noChangeArrowheads="1"/>
          </p:cNvSpPr>
          <p:nvPr/>
        </p:nvSpPr>
        <p:spPr bwMode="auto">
          <a:xfrm>
            <a:off x="4572000" y="404813"/>
            <a:ext cx="38703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Comic Sans MS" pitchFamily="66" charset="0"/>
              </a:rPr>
              <a:t>В шляпе с круглыми полями</a:t>
            </a:r>
          </a:p>
          <a:p>
            <a:r>
              <a:rPr lang="ru-RU" sz="3200" b="1">
                <a:solidFill>
                  <a:srgbClr val="002060"/>
                </a:solidFill>
                <a:latin typeface="Comic Sans MS" pitchFamily="66" charset="0"/>
              </a:rPr>
              <a:t>И в штанишках до колен</a:t>
            </a:r>
            <a:br>
              <a:rPr lang="ru-RU" sz="3200" b="1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Comic Sans MS" pitchFamily="66" charset="0"/>
              </a:rPr>
              <a:t>Занят разными делами, </a:t>
            </a:r>
          </a:p>
          <a:p>
            <a:r>
              <a:rPr lang="ru-RU" sz="3200" b="1">
                <a:solidFill>
                  <a:srgbClr val="002060"/>
                </a:solidFill>
                <a:latin typeface="Comic Sans MS" pitchFamily="66" charset="0"/>
              </a:rPr>
              <a:t>Лишь учиться ему лень.</a:t>
            </a:r>
            <a:br>
              <a:rPr lang="ru-RU" sz="3200" b="1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Comic Sans MS" pitchFamily="66" charset="0"/>
              </a:rPr>
              <a:t>Кто он, быстро отгадай-ка, </a:t>
            </a:r>
          </a:p>
          <a:p>
            <a:r>
              <a:rPr lang="ru-RU" sz="3200" b="1">
                <a:solidFill>
                  <a:srgbClr val="002060"/>
                </a:solidFill>
                <a:latin typeface="Comic Sans MS" pitchFamily="66" charset="0"/>
              </a:rPr>
              <a:t>Как зовут его?</a:t>
            </a:r>
            <a:r>
              <a:rPr lang="ru-RU" sz="3200" b="1">
                <a:latin typeface="Comic Sans MS" pitchFamily="66" charset="0"/>
              </a:rPr>
              <a:t/>
            </a:r>
            <a:br>
              <a:rPr lang="ru-RU" sz="3200" b="1">
                <a:latin typeface="Comic Sans MS" pitchFamily="66" charset="0"/>
              </a:rPr>
            </a:br>
            <a:endParaRPr lang="ru-RU" sz="3200" b="1">
              <a:latin typeface="Comic Sans MS" pitchFamily="66" charset="0"/>
            </a:endParaRPr>
          </a:p>
        </p:txBody>
      </p:sp>
      <p:pic>
        <p:nvPicPr>
          <p:cNvPr id="33798" name="Picture 6" descr="C:\Documents and Settings\учитель\Мои документы\Мои рисунки\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628775"/>
            <a:ext cx="3025775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Home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99" y="108000"/>
            <a:ext cx="1625143" cy="227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22456" y="813600"/>
            <a:ext cx="61567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Подведем итоги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Home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299" y="108000"/>
            <a:ext cx="1625143" cy="2275200"/>
          </a:xfrm>
          <a:prstGeom prst="rect">
            <a:avLst/>
          </a:prstGeom>
          <a:noFill/>
        </p:spPr>
      </p:pic>
      <p:pic>
        <p:nvPicPr>
          <p:cNvPr id="3" name="матем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17848" y="914400"/>
            <a:ext cx="6592552" cy="4946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каким признакам можно разбить фигуры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857364"/>
            <a:ext cx="1928826" cy="107157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214686"/>
            <a:ext cx="1214446" cy="6429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071942"/>
            <a:ext cx="1214446" cy="6429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857760"/>
            <a:ext cx="1214446" cy="6429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285984" y="3214686"/>
            <a:ext cx="714380" cy="78581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571736" y="4143380"/>
            <a:ext cx="714380" cy="78581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786050" y="2071678"/>
            <a:ext cx="714380" cy="78581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1928802"/>
            <a:ext cx="32861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72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1 + 6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3286124"/>
            <a:ext cx="32861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72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2 + 5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4714884"/>
            <a:ext cx="32861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72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4 + 3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" name="Picture 7" descr="C:\Users\Home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601" y="165600"/>
            <a:ext cx="1080000" cy="15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трудност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2800" y="0"/>
            <a:ext cx="8847739" cy="66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43494" cy="72547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Подберите схему к задаче </a:t>
            </a:r>
            <a:endParaRPr lang="ru-RU" sz="3200" dirty="0"/>
          </a:p>
        </p:txBody>
      </p:sp>
      <p:grpSp>
        <p:nvGrpSpPr>
          <p:cNvPr id="3" name="Группа 44"/>
          <p:cNvGrpSpPr/>
          <p:nvPr/>
        </p:nvGrpSpPr>
        <p:grpSpPr>
          <a:xfrm>
            <a:off x="285720" y="2357430"/>
            <a:ext cx="2500330" cy="285755"/>
            <a:chOff x="3929058" y="4500570"/>
            <a:chExt cx="4286280" cy="428631"/>
          </a:xfrm>
        </p:grpSpPr>
        <p:cxnSp>
          <p:nvCxnSpPr>
            <p:cNvPr id="51" name="Прямая соединительная линия 21"/>
            <p:cNvCxnSpPr/>
            <p:nvPr/>
          </p:nvCxnSpPr>
          <p:spPr>
            <a:xfrm flipV="1">
              <a:off x="3929058" y="4929198"/>
              <a:ext cx="4268317" cy="3"/>
            </a:xfrm>
            <a:prstGeom prst="line">
              <a:avLst/>
            </a:prstGeom>
            <a:ln w="31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Полилиния 51"/>
            <p:cNvSpPr/>
            <p:nvPr/>
          </p:nvSpPr>
          <p:spPr>
            <a:xfrm>
              <a:off x="3929058" y="4500570"/>
              <a:ext cx="4286280" cy="389744"/>
            </a:xfrm>
            <a:custGeom>
              <a:avLst/>
              <a:gdLst>
                <a:gd name="connsiteX0" fmla="*/ 0 w 3013023"/>
                <a:gd name="connsiteY0" fmla="*/ 389744 h 389744"/>
                <a:gd name="connsiteX1" fmla="*/ 74951 w 3013023"/>
                <a:gd name="connsiteY1" fmla="*/ 74950 h 389744"/>
                <a:gd name="connsiteX2" fmla="*/ 359764 w 3013023"/>
                <a:gd name="connsiteY2" fmla="*/ 14990 h 389744"/>
                <a:gd name="connsiteX3" fmla="*/ 1918741 w 3013023"/>
                <a:gd name="connsiteY3" fmla="*/ 14990 h 389744"/>
                <a:gd name="connsiteX4" fmla="*/ 2578308 w 3013023"/>
                <a:gd name="connsiteY4" fmla="*/ 14990 h 389744"/>
                <a:gd name="connsiteX5" fmla="*/ 2788171 w 3013023"/>
                <a:gd name="connsiteY5" fmla="*/ 14990 h 389744"/>
                <a:gd name="connsiteX6" fmla="*/ 2908092 w 3013023"/>
                <a:gd name="connsiteY6" fmla="*/ 104931 h 389744"/>
                <a:gd name="connsiteX7" fmla="*/ 2923082 w 3013023"/>
                <a:gd name="connsiteY7" fmla="*/ 134911 h 389744"/>
                <a:gd name="connsiteX8" fmla="*/ 2983043 w 3013023"/>
                <a:gd name="connsiteY8" fmla="*/ 314793 h 389744"/>
                <a:gd name="connsiteX9" fmla="*/ 3013023 w 3013023"/>
                <a:gd name="connsiteY9" fmla="*/ 374754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3023" h="389744">
                  <a:moveTo>
                    <a:pt x="0" y="389744"/>
                  </a:moveTo>
                  <a:cubicBezTo>
                    <a:pt x="7495" y="263576"/>
                    <a:pt x="14990" y="137409"/>
                    <a:pt x="74951" y="74950"/>
                  </a:cubicBezTo>
                  <a:cubicBezTo>
                    <a:pt x="134912" y="12491"/>
                    <a:pt x="52466" y="24983"/>
                    <a:pt x="359764" y="14990"/>
                  </a:cubicBezTo>
                  <a:cubicBezTo>
                    <a:pt x="667062" y="4997"/>
                    <a:pt x="1918741" y="14990"/>
                    <a:pt x="1918741" y="14990"/>
                  </a:cubicBezTo>
                  <a:lnTo>
                    <a:pt x="2578308" y="14990"/>
                  </a:lnTo>
                  <a:cubicBezTo>
                    <a:pt x="2723213" y="14990"/>
                    <a:pt x="2733207" y="0"/>
                    <a:pt x="2788171" y="14990"/>
                  </a:cubicBezTo>
                  <a:cubicBezTo>
                    <a:pt x="2843135" y="29980"/>
                    <a:pt x="2885607" y="84944"/>
                    <a:pt x="2908092" y="104931"/>
                  </a:cubicBezTo>
                  <a:cubicBezTo>
                    <a:pt x="2930577" y="124918"/>
                    <a:pt x="2910590" y="99934"/>
                    <a:pt x="2923082" y="134911"/>
                  </a:cubicBezTo>
                  <a:cubicBezTo>
                    <a:pt x="2935574" y="169888"/>
                    <a:pt x="2968053" y="274819"/>
                    <a:pt x="2983043" y="314793"/>
                  </a:cubicBezTo>
                  <a:cubicBezTo>
                    <a:pt x="2998033" y="354767"/>
                    <a:pt x="3005528" y="364760"/>
                    <a:pt x="3013023" y="374754"/>
                  </a:cubicBezTo>
                </a:path>
              </a:pathLst>
            </a:custGeom>
            <a:ln w="31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285852" y="1785926"/>
            <a:ext cx="500066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357554" y="5572140"/>
            <a:ext cx="52864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 – 5  = на 3 (см)</a:t>
            </a:r>
            <a:endParaRPr lang="ru-RU" sz="4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9" name="Овальная выноска 58"/>
          <p:cNvSpPr/>
          <p:nvPr/>
        </p:nvSpPr>
        <p:spPr>
          <a:xfrm>
            <a:off x="3000364" y="928670"/>
            <a:ext cx="5857916" cy="3714776"/>
          </a:xfrm>
          <a:prstGeom prst="wedgeEllipseCallout">
            <a:avLst>
              <a:gd name="adj1" fmla="val 29400"/>
              <a:gd name="adj2" fmla="val 47685"/>
            </a:avLst>
          </a:prstGeom>
          <a:gradFill>
            <a:gsLst>
              <a:gs pos="0">
                <a:srgbClr val="8488C4">
                  <a:alpha val="59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Длина первого отрезка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8 см, а второго  - 5 см. На сколько длина первого отрезка больше, чем второго?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857356" y="500042"/>
            <a:ext cx="500066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?</a:t>
            </a:r>
            <a:endParaRPr lang="ru-RU" sz="3600" b="1" dirty="0"/>
          </a:p>
        </p:txBody>
      </p:sp>
      <p:grpSp>
        <p:nvGrpSpPr>
          <p:cNvPr id="4" name="Группа 85"/>
          <p:cNvGrpSpPr/>
          <p:nvPr/>
        </p:nvGrpSpPr>
        <p:grpSpPr>
          <a:xfrm>
            <a:off x="285720" y="571480"/>
            <a:ext cx="2500330" cy="1000135"/>
            <a:chOff x="428596" y="3643314"/>
            <a:chExt cx="2500330" cy="1000135"/>
          </a:xfrm>
        </p:grpSpPr>
        <p:grpSp>
          <p:nvGrpSpPr>
            <p:cNvPr id="5" name="Группа 60"/>
            <p:cNvGrpSpPr/>
            <p:nvPr/>
          </p:nvGrpSpPr>
          <p:grpSpPr>
            <a:xfrm rot="10800000">
              <a:off x="428596" y="4286256"/>
              <a:ext cx="2500330" cy="357193"/>
              <a:chOff x="3929058" y="4500570"/>
              <a:chExt cx="4286280" cy="428631"/>
            </a:xfrm>
          </p:grpSpPr>
          <p:cxnSp>
            <p:nvCxnSpPr>
              <p:cNvPr id="62" name="Прямая соединительная линия 21"/>
              <p:cNvCxnSpPr/>
              <p:nvPr/>
            </p:nvCxnSpPr>
            <p:spPr>
              <a:xfrm flipV="1">
                <a:off x="3929058" y="4929198"/>
                <a:ext cx="4268317" cy="3"/>
              </a:xfrm>
              <a:prstGeom prst="line">
                <a:avLst/>
              </a:pr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Полилиния 62"/>
              <p:cNvSpPr/>
              <p:nvPr/>
            </p:nvSpPr>
            <p:spPr>
              <a:xfrm>
                <a:off x="3929058" y="4500570"/>
                <a:ext cx="4286280" cy="389744"/>
              </a:xfrm>
              <a:custGeom>
                <a:avLst/>
                <a:gdLst>
                  <a:gd name="connsiteX0" fmla="*/ 0 w 3013023"/>
                  <a:gd name="connsiteY0" fmla="*/ 389744 h 389744"/>
                  <a:gd name="connsiteX1" fmla="*/ 74951 w 3013023"/>
                  <a:gd name="connsiteY1" fmla="*/ 74950 h 389744"/>
                  <a:gd name="connsiteX2" fmla="*/ 359764 w 3013023"/>
                  <a:gd name="connsiteY2" fmla="*/ 14990 h 389744"/>
                  <a:gd name="connsiteX3" fmla="*/ 1918741 w 3013023"/>
                  <a:gd name="connsiteY3" fmla="*/ 14990 h 389744"/>
                  <a:gd name="connsiteX4" fmla="*/ 2578308 w 3013023"/>
                  <a:gd name="connsiteY4" fmla="*/ 14990 h 389744"/>
                  <a:gd name="connsiteX5" fmla="*/ 2788171 w 3013023"/>
                  <a:gd name="connsiteY5" fmla="*/ 14990 h 389744"/>
                  <a:gd name="connsiteX6" fmla="*/ 2908092 w 3013023"/>
                  <a:gd name="connsiteY6" fmla="*/ 104931 h 389744"/>
                  <a:gd name="connsiteX7" fmla="*/ 2923082 w 3013023"/>
                  <a:gd name="connsiteY7" fmla="*/ 134911 h 389744"/>
                  <a:gd name="connsiteX8" fmla="*/ 2983043 w 3013023"/>
                  <a:gd name="connsiteY8" fmla="*/ 314793 h 389744"/>
                  <a:gd name="connsiteX9" fmla="*/ 3013023 w 3013023"/>
                  <a:gd name="connsiteY9" fmla="*/ 374754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3023" h="389744">
                    <a:moveTo>
                      <a:pt x="0" y="389744"/>
                    </a:moveTo>
                    <a:cubicBezTo>
                      <a:pt x="7495" y="263576"/>
                      <a:pt x="14990" y="137409"/>
                      <a:pt x="74951" y="74950"/>
                    </a:cubicBezTo>
                    <a:cubicBezTo>
                      <a:pt x="134912" y="12491"/>
                      <a:pt x="52466" y="24983"/>
                      <a:pt x="359764" y="14990"/>
                    </a:cubicBezTo>
                    <a:cubicBezTo>
                      <a:pt x="667062" y="4997"/>
                      <a:pt x="1918741" y="14990"/>
                      <a:pt x="1918741" y="14990"/>
                    </a:cubicBezTo>
                    <a:lnTo>
                      <a:pt x="2578308" y="14990"/>
                    </a:lnTo>
                    <a:cubicBezTo>
                      <a:pt x="2723213" y="14990"/>
                      <a:pt x="2733207" y="0"/>
                      <a:pt x="2788171" y="14990"/>
                    </a:cubicBezTo>
                    <a:cubicBezTo>
                      <a:pt x="2843135" y="29980"/>
                      <a:pt x="2885607" y="84944"/>
                      <a:pt x="2908092" y="104931"/>
                    </a:cubicBezTo>
                    <a:cubicBezTo>
                      <a:pt x="2930577" y="124918"/>
                      <a:pt x="2910590" y="99934"/>
                      <a:pt x="2923082" y="134911"/>
                    </a:cubicBezTo>
                    <a:cubicBezTo>
                      <a:pt x="2935574" y="169888"/>
                      <a:pt x="2968053" y="274819"/>
                      <a:pt x="2983043" y="314793"/>
                    </a:cubicBezTo>
                    <a:cubicBezTo>
                      <a:pt x="2998033" y="354767"/>
                      <a:pt x="3005528" y="364760"/>
                      <a:pt x="3013023" y="374754"/>
                    </a:cubicBezTo>
                  </a:path>
                </a:pathLst>
              </a:cu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23"/>
            <p:cNvGrpSpPr/>
            <p:nvPr/>
          </p:nvGrpSpPr>
          <p:grpSpPr>
            <a:xfrm>
              <a:off x="428596" y="3643314"/>
              <a:ext cx="1214446" cy="357190"/>
              <a:chOff x="3929058" y="4500570"/>
              <a:chExt cx="4286280" cy="428631"/>
            </a:xfrm>
          </p:grpSpPr>
          <p:cxnSp>
            <p:nvCxnSpPr>
              <p:cNvPr id="65" name="Прямая соединительная линия 64"/>
              <p:cNvCxnSpPr/>
              <p:nvPr/>
            </p:nvCxnSpPr>
            <p:spPr>
              <a:xfrm flipV="1">
                <a:off x="3929058" y="4929198"/>
                <a:ext cx="4268317" cy="3"/>
              </a:xfrm>
              <a:prstGeom prst="line">
                <a:avLst/>
              </a:pr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Полилиния 65"/>
              <p:cNvSpPr/>
              <p:nvPr/>
            </p:nvSpPr>
            <p:spPr>
              <a:xfrm>
                <a:off x="3929058" y="4500570"/>
                <a:ext cx="4286280" cy="389744"/>
              </a:xfrm>
              <a:custGeom>
                <a:avLst/>
                <a:gdLst>
                  <a:gd name="connsiteX0" fmla="*/ 0 w 3013023"/>
                  <a:gd name="connsiteY0" fmla="*/ 389744 h 389744"/>
                  <a:gd name="connsiteX1" fmla="*/ 74951 w 3013023"/>
                  <a:gd name="connsiteY1" fmla="*/ 74950 h 389744"/>
                  <a:gd name="connsiteX2" fmla="*/ 359764 w 3013023"/>
                  <a:gd name="connsiteY2" fmla="*/ 14990 h 389744"/>
                  <a:gd name="connsiteX3" fmla="*/ 1918741 w 3013023"/>
                  <a:gd name="connsiteY3" fmla="*/ 14990 h 389744"/>
                  <a:gd name="connsiteX4" fmla="*/ 2578308 w 3013023"/>
                  <a:gd name="connsiteY4" fmla="*/ 14990 h 389744"/>
                  <a:gd name="connsiteX5" fmla="*/ 2788171 w 3013023"/>
                  <a:gd name="connsiteY5" fmla="*/ 14990 h 389744"/>
                  <a:gd name="connsiteX6" fmla="*/ 2908092 w 3013023"/>
                  <a:gd name="connsiteY6" fmla="*/ 104931 h 389744"/>
                  <a:gd name="connsiteX7" fmla="*/ 2923082 w 3013023"/>
                  <a:gd name="connsiteY7" fmla="*/ 134911 h 389744"/>
                  <a:gd name="connsiteX8" fmla="*/ 2983043 w 3013023"/>
                  <a:gd name="connsiteY8" fmla="*/ 314793 h 389744"/>
                  <a:gd name="connsiteX9" fmla="*/ 3013023 w 3013023"/>
                  <a:gd name="connsiteY9" fmla="*/ 374754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3023" h="389744">
                    <a:moveTo>
                      <a:pt x="0" y="389744"/>
                    </a:moveTo>
                    <a:cubicBezTo>
                      <a:pt x="7495" y="263576"/>
                      <a:pt x="14990" y="137409"/>
                      <a:pt x="74951" y="74950"/>
                    </a:cubicBezTo>
                    <a:cubicBezTo>
                      <a:pt x="134912" y="12491"/>
                      <a:pt x="52466" y="24983"/>
                      <a:pt x="359764" y="14990"/>
                    </a:cubicBezTo>
                    <a:cubicBezTo>
                      <a:pt x="667062" y="4997"/>
                      <a:pt x="1918741" y="14990"/>
                      <a:pt x="1918741" y="14990"/>
                    </a:cubicBezTo>
                    <a:lnTo>
                      <a:pt x="2578308" y="14990"/>
                    </a:lnTo>
                    <a:cubicBezTo>
                      <a:pt x="2723213" y="14990"/>
                      <a:pt x="2733207" y="0"/>
                      <a:pt x="2788171" y="14990"/>
                    </a:cubicBezTo>
                    <a:cubicBezTo>
                      <a:pt x="2843135" y="29980"/>
                      <a:pt x="2885607" y="84944"/>
                      <a:pt x="2908092" y="104931"/>
                    </a:cubicBezTo>
                    <a:cubicBezTo>
                      <a:pt x="2930577" y="124918"/>
                      <a:pt x="2910590" y="99934"/>
                      <a:pt x="2923082" y="134911"/>
                    </a:cubicBezTo>
                    <a:cubicBezTo>
                      <a:pt x="2935574" y="169888"/>
                      <a:pt x="2968053" y="274819"/>
                      <a:pt x="2983043" y="314793"/>
                    </a:cubicBezTo>
                    <a:cubicBezTo>
                      <a:pt x="2998033" y="354767"/>
                      <a:pt x="3005528" y="364760"/>
                      <a:pt x="3013023" y="374754"/>
                    </a:cubicBezTo>
                  </a:path>
                </a:pathLst>
              </a:cu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7" name="Прямая соединительная линия 66"/>
            <p:cNvCxnSpPr/>
            <p:nvPr/>
          </p:nvCxnSpPr>
          <p:spPr>
            <a:xfrm rot="5400000">
              <a:off x="215076" y="4142586"/>
              <a:ext cx="428628" cy="1588"/>
            </a:xfrm>
            <a:prstGeom prst="line">
              <a:avLst/>
            </a:prstGeom>
            <a:ln w="31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rot="5400000">
              <a:off x="1429522" y="4142586"/>
              <a:ext cx="428628" cy="1588"/>
            </a:xfrm>
            <a:prstGeom prst="line">
              <a:avLst/>
            </a:prstGeom>
            <a:ln w="31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Полилиния 69"/>
            <p:cNvSpPr/>
            <p:nvPr/>
          </p:nvSpPr>
          <p:spPr>
            <a:xfrm rot="10800000">
              <a:off x="1714480" y="4143380"/>
              <a:ext cx="1214446" cy="142876"/>
            </a:xfrm>
            <a:custGeom>
              <a:avLst/>
              <a:gdLst>
                <a:gd name="connsiteX0" fmla="*/ 0 w 2585545"/>
                <a:gd name="connsiteY0" fmla="*/ 63062 h 294291"/>
                <a:gd name="connsiteX1" fmla="*/ 630621 w 2585545"/>
                <a:gd name="connsiteY1" fmla="*/ 252249 h 294291"/>
                <a:gd name="connsiteX2" fmla="*/ 1671145 w 2585545"/>
                <a:gd name="connsiteY2" fmla="*/ 283780 h 294291"/>
                <a:gd name="connsiteX3" fmla="*/ 2364828 w 2585545"/>
                <a:gd name="connsiteY3" fmla="*/ 189186 h 294291"/>
                <a:gd name="connsiteX4" fmla="*/ 2585545 w 2585545"/>
                <a:gd name="connsiteY4" fmla="*/ 0 h 29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5545" h="294291">
                  <a:moveTo>
                    <a:pt x="0" y="63062"/>
                  </a:moveTo>
                  <a:cubicBezTo>
                    <a:pt x="176048" y="139262"/>
                    <a:pt x="352097" y="215463"/>
                    <a:pt x="630621" y="252249"/>
                  </a:cubicBezTo>
                  <a:cubicBezTo>
                    <a:pt x="909145" y="289035"/>
                    <a:pt x="1382110" y="294291"/>
                    <a:pt x="1671145" y="283780"/>
                  </a:cubicBezTo>
                  <a:cubicBezTo>
                    <a:pt x="1960180" y="273269"/>
                    <a:pt x="2212428" y="236483"/>
                    <a:pt x="2364828" y="189186"/>
                  </a:cubicBezTo>
                  <a:cubicBezTo>
                    <a:pt x="2517228" y="141889"/>
                    <a:pt x="2551386" y="70944"/>
                    <a:pt x="2585545" y="0"/>
                  </a:cubicBezTo>
                </a:path>
              </a:pathLst>
            </a:custGeom>
            <a:ln w="31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428728" y="5715016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?</a:t>
            </a:r>
            <a:endParaRPr lang="ru-RU" sz="3600" b="1" dirty="0"/>
          </a:p>
        </p:txBody>
      </p:sp>
      <p:grpSp>
        <p:nvGrpSpPr>
          <p:cNvPr id="7" name="Группа 86"/>
          <p:cNvGrpSpPr/>
          <p:nvPr/>
        </p:nvGrpSpPr>
        <p:grpSpPr>
          <a:xfrm>
            <a:off x="428596" y="4786322"/>
            <a:ext cx="2500330" cy="1035839"/>
            <a:chOff x="428596" y="5179246"/>
            <a:chExt cx="2500330" cy="1035839"/>
          </a:xfrm>
        </p:grpSpPr>
        <p:grpSp>
          <p:nvGrpSpPr>
            <p:cNvPr id="8" name="Группа 60"/>
            <p:cNvGrpSpPr/>
            <p:nvPr/>
          </p:nvGrpSpPr>
          <p:grpSpPr>
            <a:xfrm rot="10800000">
              <a:off x="428596" y="5786454"/>
              <a:ext cx="2500330" cy="428631"/>
              <a:chOff x="3929058" y="4500570"/>
              <a:chExt cx="4286280" cy="428631"/>
            </a:xfrm>
          </p:grpSpPr>
          <p:cxnSp>
            <p:nvCxnSpPr>
              <p:cNvPr id="82" name="Прямая соединительная линия 21"/>
              <p:cNvCxnSpPr/>
              <p:nvPr/>
            </p:nvCxnSpPr>
            <p:spPr>
              <a:xfrm flipV="1">
                <a:off x="3929058" y="4929198"/>
                <a:ext cx="4268317" cy="3"/>
              </a:xfrm>
              <a:prstGeom prst="line">
                <a:avLst/>
              </a:pr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Полилиния 82"/>
              <p:cNvSpPr/>
              <p:nvPr/>
            </p:nvSpPr>
            <p:spPr>
              <a:xfrm>
                <a:off x="3929058" y="4500570"/>
                <a:ext cx="4286280" cy="389744"/>
              </a:xfrm>
              <a:custGeom>
                <a:avLst/>
                <a:gdLst>
                  <a:gd name="connsiteX0" fmla="*/ 0 w 3013023"/>
                  <a:gd name="connsiteY0" fmla="*/ 389744 h 389744"/>
                  <a:gd name="connsiteX1" fmla="*/ 74951 w 3013023"/>
                  <a:gd name="connsiteY1" fmla="*/ 74950 h 389744"/>
                  <a:gd name="connsiteX2" fmla="*/ 359764 w 3013023"/>
                  <a:gd name="connsiteY2" fmla="*/ 14990 h 389744"/>
                  <a:gd name="connsiteX3" fmla="*/ 1918741 w 3013023"/>
                  <a:gd name="connsiteY3" fmla="*/ 14990 h 389744"/>
                  <a:gd name="connsiteX4" fmla="*/ 2578308 w 3013023"/>
                  <a:gd name="connsiteY4" fmla="*/ 14990 h 389744"/>
                  <a:gd name="connsiteX5" fmla="*/ 2788171 w 3013023"/>
                  <a:gd name="connsiteY5" fmla="*/ 14990 h 389744"/>
                  <a:gd name="connsiteX6" fmla="*/ 2908092 w 3013023"/>
                  <a:gd name="connsiteY6" fmla="*/ 104931 h 389744"/>
                  <a:gd name="connsiteX7" fmla="*/ 2923082 w 3013023"/>
                  <a:gd name="connsiteY7" fmla="*/ 134911 h 389744"/>
                  <a:gd name="connsiteX8" fmla="*/ 2983043 w 3013023"/>
                  <a:gd name="connsiteY8" fmla="*/ 314793 h 389744"/>
                  <a:gd name="connsiteX9" fmla="*/ 3013023 w 3013023"/>
                  <a:gd name="connsiteY9" fmla="*/ 374754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3023" h="389744">
                    <a:moveTo>
                      <a:pt x="0" y="389744"/>
                    </a:moveTo>
                    <a:cubicBezTo>
                      <a:pt x="7495" y="263576"/>
                      <a:pt x="14990" y="137409"/>
                      <a:pt x="74951" y="74950"/>
                    </a:cubicBezTo>
                    <a:cubicBezTo>
                      <a:pt x="134912" y="12491"/>
                      <a:pt x="52466" y="24983"/>
                      <a:pt x="359764" y="14990"/>
                    </a:cubicBezTo>
                    <a:cubicBezTo>
                      <a:pt x="667062" y="4997"/>
                      <a:pt x="1918741" y="14990"/>
                      <a:pt x="1918741" y="14990"/>
                    </a:cubicBezTo>
                    <a:lnTo>
                      <a:pt x="2578308" y="14990"/>
                    </a:lnTo>
                    <a:cubicBezTo>
                      <a:pt x="2723213" y="14990"/>
                      <a:pt x="2733207" y="0"/>
                      <a:pt x="2788171" y="14990"/>
                    </a:cubicBezTo>
                    <a:cubicBezTo>
                      <a:pt x="2843135" y="29980"/>
                      <a:pt x="2885607" y="84944"/>
                      <a:pt x="2908092" y="104931"/>
                    </a:cubicBezTo>
                    <a:cubicBezTo>
                      <a:pt x="2930577" y="124918"/>
                      <a:pt x="2910590" y="99934"/>
                      <a:pt x="2923082" y="134911"/>
                    </a:cubicBezTo>
                    <a:cubicBezTo>
                      <a:pt x="2935574" y="169888"/>
                      <a:pt x="2968053" y="274819"/>
                      <a:pt x="2983043" y="314793"/>
                    </a:cubicBezTo>
                    <a:cubicBezTo>
                      <a:pt x="2998033" y="354767"/>
                      <a:pt x="3005528" y="364760"/>
                      <a:pt x="3013023" y="374754"/>
                    </a:cubicBezTo>
                  </a:path>
                </a:pathLst>
              </a:cu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23"/>
            <p:cNvGrpSpPr/>
            <p:nvPr/>
          </p:nvGrpSpPr>
          <p:grpSpPr>
            <a:xfrm>
              <a:off x="428596" y="5179246"/>
              <a:ext cx="1214446" cy="285754"/>
              <a:chOff x="3929058" y="4500570"/>
              <a:chExt cx="4286280" cy="428631"/>
            </a:xfrm>
          </p:grpSpPr>
          <p:cxnSp>
            <p:nvCxnSpPr>
              <p:cNvPr id="80" name="Прямая соединительная линия 79"/>
              <p:cNvCxnSpPr/>
              <p:nvPr/>
            </p:nvCxnSpPr>
            <p:spPr>
              <a:xfrm flipV="1">
                <a:off x="3929058" y="4929198"/>
                <a:ext cx="4268317" cy="3"/>
              </a:xfrm>
              <a:prstGeom prst="line">
                <a:avLst/>
              </a:pr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Полилиния 80"/>
              <p:cNvSpPr/>
              <p:nvPr/>
            </p:nvSpPr>
            <p:spPr>
              <a:xfrm>
                <a:off x="3929058" y="4500570"/>
                <a:ext cx="4286280" cy="389744"/>
              </a:xfrm>
              <a:custGeom>
                <a:avLst/>
                <a:gdLst>
                  <a:gd name="connsiteX0" fmla="*/ 0 w 3013023"/>
                  <a:gd name="connsiteY0" fmla="*/ 389744 h 389744"/>
                  <a:gd name="connsiteX1" fmla="*/ 74951 w 3013023"/>
                  <a:gd name="connsiteY1" fmla="*/ 74950 h 389744"/>
                  <a:gd name="connsiteX2" fmla="*/ 359764 w 3013023"/>
                  <a:gd name="connsiteY2" fmla="*/ 14990 h 389744"/>
                  <a:gd name="connsiteX3" fmla="*/ 1918741 w 3013023"/>
                  <a:gd name="connsiteY3" fmla="*/ 14990 h 389744"/>
                  <a:gd name="connsiteX4" fmla="*/ 2578308 w 3013023"/>
                  <a:gd name="connsiteY4" fmla="*/ 14990 h 389744"/>
                  <a:gd name="connsiteX5" fmla="*/ 2788171 w 3013023"/>
                  <a:gd name="connsiteY5" fmla="*/ 14990 h 389744"/>
                  <a:gd name="connsiteX6" fmla="*/ 2908092 w 3013023"/>
                  <a:gd name="connsiteY6" fmla="*/ 104931 h 389744"/>
                  <a:gd name="connsiteX7" fmla="*/ 2923082 w 3013023"/>
                  <a:gd name="connsiteY7" fmla="*/ 134911 h 389744"/>
                  <a:gd name="connsiteX8" fmla="*/ 2983043 w 3013023"/>
                  <a:gd name="connsiteY8" fmla="*/ 314793 h 389744"/>
                  <a:gd name="connsiteX9" fmla="*/ 3013023 w 3013023"/>
                  <a:gd name="connsiteY9" fmla="*/ 374754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3023" h="389744">
                    <a:moveTo>
                      <a:pt x="0" y="389744"/>
                    </a:moveTo>
                    <a:cubicBezTo>
                      <a:pt x="7495" y="263576"/>
                      <a:pt x="14990" y="137409"/>
                      <a:pt x="74951" y="74950"/>
                    </a:cubicBezTo>
                    <a:cubicBezTo>
                      <a:pt x="134912" y="12491"/>
                      <a:pt x="52466" y="24983"/>
                      <a:pt x="359764" y="14990"/>
                    </a:cubicBezTo>
                    <a:cubicBezTo>
                      <a:pt x="667062" y="4997"/>
                      <a:pt x="1918741" y="14990"/>
                      <a:pt x="1918741" y="14990"/>
                    </a:cubicBezTo>
                    <a:lnTo>
                      <a:pt x="2578308" y="14990"/>
                    </a:lnTo>
                    <a:cubicBezTo>
                      <a:pt x="2723213" y="14990"/>
                      <a:pt x="2733207" y="0"/>
                      <a:pt x="2788171" y="14990"/>
                    </a:cubicBezTo>
                    <a:cubicBezTo>
                      <a:pt x="2843135" y="29980"/>
                      <a:pt x="2885607" y="84944"/>
                      <a:pt x="2908092" y="104931"/>
                    </a:cubicBezTo>
                    <a:cubicBezTo>
                      <a:pt x="2930577" y="124918"/>
                      <a:pt x="2910590" y="99934"/>
                      <a:pt x="2923082" y="134911"/>
                    </a:cubicBezTo>
                    <a:cubicBezTo>
                      <a:pt x="2935574" y="169888"/>
                      <a:pt x="2968053" y="274819"/>
                      <a:pt x="2983043" y="314793"/>
                    </a:cubicBezTo>
                    <a:cubicBezTo>
                      <a:pt x="2998033" y="354767"/>
                      <a:pt x="3005528" y="364760"/>
                      <a:pt x="3013023" y="374754"/>
                    </a:cubicBezTo>
                  </a:path>
                </a:pathLst>
              </a:cu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76" name="Прямая соединительная линия 75"/>
            <p:cNvCxnSpPr/>
            <p:nvPr/>
          </p:nvCxnSpPr>
          <p:spPr>
            <a:xfrm rot="5400000">
              <a:off x="215076" y="5607080"/>
              <a:ext cx="428628" cy="1588"/>
            </a:xfrm>
            <a:prstGeom prst="line">
              <a:avLst/>
            </a:prstGeom>
            <a:ln w="31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rot="5400000">
              <a:off x="1429522" y="5607080"/>
              <a:ext cx="428628" cy="1588"/>
            </a:xfrm>
            <a:prstGeom prst="line">
              <a:avLst/>
            </a:prstGeom>
            <a:ln w="31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Полилиния 78"/>
            <p:cNvSpPr/>
            <p:nvPr/>
          </p:nvSpPr>
          <p:spPr>
            <a:xfrm rot="10800000">
              <a:off x="1714480" y="5607874"/>
              <a:ext cx="1214446" cy="142876"/>
            </a:xfrm>
            <a:custGeom>
              <a:avLst/>
              <a:gdLst>
                <a:gd name="connsiteX0" fmla="*/ 0 w 2585545"/>
                <a:gd name="connsiteY0" fmla="*/ 63062 h 294291"/>
                <a:gd name="connsiteX1" fmla="*/ 630621 w 2585545"/>
                <a:gd name="connsiteY1" fmla="*/ 252249 h 294291"/>
                <a:gd name="connsiteX2" fmla="*/ 1671145 w 2585545"/>
                <a:gd name="connsiteY2" fmla="*/ 283780 h 294291"/>
                <a:gd name="connsiteX3" fmla="*/ 2364828 w 2585545"/>
                <a:gd name="connsiteY3" fmla="*/ 189186 h 294291"/>
                <a:gd name="connsiteX4" fmla="*/ 2585545 w 2585545"/>
                <a:gd name="connsiteY4" fmla="*/ 0 h 29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5545" h="294291">
                  <a:moveTo>
                    <a:pt x="0" y="63062"/>
                  </a:moveTo>
                  <a:cubicBezTo>
                    <a:pt x="176048" y="139262"/>
                    <a:pt x="352097" y="215463"/>
                    <a:pt x="630621" y="252249"/>
                  </a:cubicBezTo>
                  <a:cubicBezTo>
                    <a:pt x="909145" y="289035"/>
                    <a:pt x="1382110" y="294291"/>
                    <a:pt x="1671145" y="283780"/>
                  </a:cubicBezTo>
                  <a:cubicBezTo>
                    <a:pt x="1960180" y="273269"/>
                    <a:pt x="2212428" y="236483"/>
                    <a:pt x="2364828" y="189186"/>
                  </a:cubicBezTo>
                  <a:cubicBezTo>
                    <a:pt x="2517228" y="141889"/>
                    <a:pt x="2551386" y="70944"/>
                    <a:pt x="2585545" y="0"/>
                  </a:cubicBezTo>
                </a:path>
              </a:pathLst>
            </a:custGeom>
            <a:ln w="31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6" name="Прямая соединительная линия 55"/>
          <p:cNvCxnSpPr/>
          <p:nvPr/>
        </p:nvCxnSpPr>
        <p:spPr>
          <a:xfrm rot="5400000">
            <a:off x="892943" y="2607463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 descr="G:\картинки\vinnie-rus-prev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215" t="32103" b="34398"/>
          <a:stretch>
            <a:fillRect/>
          </a:stretch>
        </p:blipFill>
        <p:spPr bwMode="auto">
          <a:xfrm flipH="1">
            <a:off x="7358082" y="4143380"/>
            <a:ext cx="1570151" cy="1559343"/>
          </a:xfrm>
          <a:prstGeom prst="rect">
            <a:avLst/>
          </a:prstGeom>
          <a:noFill/>
        </p:spPr>
      </p:pic>
      <p:grpSp>
        <p:nvGrpSpPr>
          <p:cNvPr id="10" name="Группа 86"/>
          <p:cNvGrpSpPr/>
          <p:nvPr/>
        </p:nvGrpSpPr>
        <p:grpSpPr>
          <a:xfrm>
            <a:off x="428596" y="3429000"/>
            <a:ext cx="2500330" cy="1035839"/>
            <a:chOff x="428596" y="5179246"/>
            <a:chExt cx="2500330" cy="1035839"/>
          </a:xfrm>
        </p:grpSpPr>
        <p:grpSp>
          <p:nvGrpSpPr>
            <p:cNvPr id="11" name="Группа 60"/>
            <p:cNvGrpSpPr/>
            <p:nvPr/>
          </p:nvGrpSpPr>
          <p:grpSpPr>
            <a:xfrm rot="10800000">
              <a:off x="428596" y="5786454"/>
              <a:ext cx="2500330" cy="428631"/>
              <a:chOff x="3929058" y="4500570"/>
              <a:chExt cx="4286280" cy="428631"/>
            </a:xfrm>
          </p:grpSpPr>
          <p:cxnSp>
            <p:nvCxnSpPr>
              <p:cNvPr id="50" name="Прямая соединительная линия 21"/>
              <p:cNvCxnSpPr/>
              <p:nvPr/>
            </p:nvCxnSpPr>
            <p:spPr>
              <a:xfrm flipV="1">
                <a:off x="3929058" y="4929198"/>
                <a:ext cx="4268317" cy="3"/>
              </a:xfrm>
              <a:prstGeom prst="line">
                <a:avLst/>
              </a:pr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Полилиния 52"/>
              <p:cNvSpPr/>
              <p:nvPr/>
            </p:nvSpPr>
            <p:spPr>
              <a:xfrm>
                <a:off x="3929058" y="4500570"/>
                <a:ext cx="4286280" cy="389744"/>
              </a:xfrm>
              <a:custGeom>
                <a:avLst/>
                <a:gdLst>
                  <a:gd name="connsiteX0" fmla="*/ 0 w 3013023"/>
                  <a:gd name="connsiteY0" fmla="*/ 389744 h 389744"/>
                  <a:gd name="connsiteX1" fmla="*/ 74951 w 3013023"/>
                  <a:gd name="connsiteY1" fmla="*/ 74950 h 389744"/>
                  <a:gd name="connsiteX2" fmla="*/ 359764 w 3013023"/>
                  <a:gd name="connsiteY2" fmla="*/ 14990 h 389744"/>
                  <a:gd name="connsiteX3" fmla="*/ 1918741 w 3013023"/>
                  <a:gd name="connsiteY3" fmla="*/ 14990 h 389744"/>
                  <a:gd name="connsiteX4" fmla="*/ 2578308 w 3013023"/>
                  <a:gd name="connsiteY4" fmla="*/ 14990 h 389744"/>
                  <a:gd name="connsiteX5" fmla="*/ 2788171 w 3013023"/>
                  <a:gd name="connsiteY5" fmla="*/ 14990 h 389744"/>
                  <a:gd name="connsiteX6" fmla="*/ 2908092 w 3013023"/>
                  <a:gd name="connsiteY6" fmla="*/ 104931 h 389744"/>
                  <a:gd name="connsiteX7" fmla="*/ 2923082 w 3013023"/>
                  <a:gd name="connsiteY7" fmla="*/ 134911 h 389744"/>
                  <a:gd name="connsiteX8" fmla="*/ 2983043 w 3013023"/>
                  <a:gd name="connsiteY8" fmla="*/ 314793 h 389744"/>
                  <a:gd name="connsiteX9" fmla="*/ 3013023 w 3013023"/>
                  <a:gd name="connsiteY9" fmla="*/ 374754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3023" h="389744">
                    <a:moveTo>
                      <a:pt x="0" y="389744"/>
                    </a:moveTo>
                    <a:cubicBezTo>
                      <a:pt x="7495" y="263576"/>
                      <a:pt x="14990" y="137409"/>
                      <a:pt x="74951" y="74950"/>
                    </a:cubicBezTo>
                    <a:cubicBezTo>
                      <a:pt x="134912" y="12491"/>
                      <a:pt x="52466" y="24983"/>
                      <a:pt x="359764" y="14990"/>
                    </a:cubicBezTo>
                    <a:cubicBezTo>
                      <a:pt x="667062" y="4997"/>
                      <a:pt x="1918741" y="14990"/>
                      <a:pt x="1918741" y="14990"/>
                    </a:cubicBezTo>
                    <a:lnTo>
                      <a:pt x="2578308" y="14990"/>
                    </a:lnTo>
                    <a:cubicBezTo>
                      <a:pt x="2723213" y="14990"/>
                      <a:pt x="2733207" y="0"/>
                      <a:pt x="2788171" y="14990"/>
                    </a:cubicBezTo>
                    <a:cubicBezTo>
                      <a:pt x="2843135" y="29980"/>
                      <a:pt x="2885607" y="84944"/>
                      <a:pt x="2908092" y="104931"/>
                    </a:cubicBezTo>
                    <a:cubicBezTo>
                      <a:pt x="2930577" y="124918"/>
                      <a:pt x="2910590" y="99934"/>
                      <a:pt x="2923082" y="134911"/>
                    </a:cubicBezTo>
                    <a:cubicBezTo>
                      <a:pt x="2935574" y="169888"/>
                      <a:pt x="2968053" y="274819"/>
                      <a:pt x="2983043" y="314793"/>
                    </a:cubicBezTo>
                    <a:cubicBezTo>
                      <a:pt x="2998033" y="354767"/>
                      <a:pt x="3005528" y="364760"/>
                      <a:pt x="3013023" y="374754"/>
                    </a:cubicBezTo>
                  </a:path>
                </a:pathLst>
              </a:cu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23"/>
            <p:cNvGrpSpPr/>
            <p:nvPr/>
          </p:nvGrpSpPr>
          <p:grpSpPr>
            <a:xfrm>
              <a:off x="428596" y="5179246"/>
              <a:ext cx="1214446" cy="285754"/>
              <a:chOff x="3929058" y="4500570"/>
              <a:chExt cx="4286280" cy="428631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 flipV="1">
                <a:off x="3929058" y="4929198"/>
                <a:ext cx="4268317" cy="3"/>
              </a:xfrm>
              <a:prstGeom prst="line">
                <a:avLst/>
              </a:pr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Полилиния 48"/>
              <p:cNvSpPr/>
              <p:nvPr/>
            </p:nvSpPr>
            <p:spPr>
              <a:xfrm>
                <a:off x="3929058" y="4500570"/>
                <a:ext cx="4286280" cy="389744"/>
              </a:xfrm>
              <a:custGeom>
                <a:avLst/>
                <a:gdLst>
                  <a:gd name="connsiteX0" fmla="*/ 0 w 3013023"/>
                  <a:gd name="connsiteY0" fmla="*/ 389744 h 389744"/>
                  <a:gd name="connsiteX1" fmla="*/ 74951 w 3013023"/>
                  <a:gd name="connsiteY1" fmla="*/ 74950 h 389744"/>
                  <a:gd name="connsiteX2" fmla="*/ 359764 w 3013023"/>
                  <a:gd name="connsiteY2" fmla="*/ 14990 h 389744"/>
                  <a:gd name="connsiteX3" fmla="*/ 1918741 w 3013023"/>
                  <a:gd name="connsiteY3" fmla="*/ 14990 h 389744"/>
                  <a:gd name="connsiteX4" fmla="*/ 2578308 w 3013023"/>
                  <a:gd name="connsiteY4" fmla="*/ 14990 h 389744"/>
                  <a:gd name="connsiteX5" fmla="*/ 2788171 w 3013023"/>
                  <a:gd name="connsiteY5" fmla="*/ 14990 h 389744"/>
                  <a:gd name="connsiteX6" fmla="*/ 2908092 w 3013023"/>
                  <a:gd name="connsiteY6" fmla="*/ 104931 h 389744"/>
                  <a:gd name="connsiteX7" fmla="*/ 2923082 w 3013023"/>
                  <a:gd name="connsiteY7" fmla="*/ 134911 h 389744"/>
                  <a:gd name="connsiteX8" fmla="*/ 2983043 w 3013023"/>
                  <a:gd name="connsiteY8" fmla="*/ 314793 h 389744"/>
                  <a:gd name="connsiteX9" fmla="*/ 3013023 w 3013023"/>
                  <a:gd name="connsiteY9" fmla="*/ 374754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3023" h="389744">
                    <a:moveTo>
                      <a:pt x="0" y="389744"/>
                    </a:moveTo>
                    <a:cubicBezTo>
                      <a:pt x="7495" y="263576"/>
                      <a:pt x="14990" y="137409"/>
                      <a:pt x="74951" y="74950"/>
                    </a:cubicBezTo>
                    <a:cubicBezTo>
                      <a:pt x="134912" y="12491"/>
                      <a:pt x="52466" y="24983"/>
                      <a:pt x="359764" y="14990"/>
                    </a:cubicBezTo>
                    <a:cubicBezTo>
                      <a:pt x="667062" y="4997"/>
                      <a:pt x="1918741" y="14990"/>
                      <a:pt x="1918741" y="14990"/>
                    </a:cubicBezTo>
                    <a:lnTo>
                      <a:pt x="2578308" y="14990"/>
                    </a:lnTo>
                    <a:cubicBezTo>
                      <a:pt x="2723213" y="14990"/>
                      <a:pt x="2733207" y="0"/>
                      <a:pt x="2788171" y="14990"/>
                    </a:cubicBezTo>
                    <a:cubicBezTo>
                      <a:pt x="2843135" y="29980"/>
                      <a:pt x="2885607" y="84944"/>
                      <a:pt x="2908092" y="104931"/>
                    </a:cubicBezTo>
                    <a:cubicBezTo>
                      <a:pt x="2930577" y="124918"/>
                      <a:pt x="2910590" y="99934"/>
                      <a:pt x="2923082" y="134911"/>
                    </a:cubicBezTo>
                    <a:cubicBezTo>
                      <a:pt x="2935574" y="169888"/>
                      <a:pt x="2968053" y="274819"/>
                      <a:pt x="2983043" y="314793"/>
                    </a:cubicBezTo>
                    <a:cubicBezTo>
                      <a:pt x="2998033" y="354767"/>
                      <a:pt x="3005528" y="364760"/>
                      <a:pt x="3013023" y="374754"/>
                    </a:cubicBezTo>
                  </a:path>
                </a:pathLst>
              </a:cu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215076" y="5607080"/>
              <a:ext cx="428628" cy="1588"/>
            </a:xfrm>
            <a:prstGeom prst="line">
              <a:avLst/>
            </a:prstGeom>
            <a:ln w="31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1429522" y="5607080"/>
              <a:ext cx="428628" cy="1588"/>
            </a:xfrm>
            <a:prstGeom prst="line">
              <a:avLst/>
            </a:prstGeom>
            <a:ln w="31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Полилиния 46"/>
            <p:cNvSpPr/>
            <p:nvPr/>
          </p:nvSpPr>
          <p:spPr>
            <a:xfrm rot="10800000">
              <a:off x="1714480" y="5607874"/>
              <a:ext cx="1214446" cy="142876"/>
            </a:xfrm>
            <a:custGeom>
              <a:avLst/>
              <a:gdLst>
                <a:gd name="connsiteX0" fmla="*/ 0 w 2585545"/>
                <a:gd name="connsiteY0" fmla="*/ 63062 h 294291"/>
                <a:gd name="connsiteX1" fmla="*/ 630621 w 2585545"/>
                <a:gd name="connsiteY1" fmla="*/ 252249 h 294291"/>
                <a:gd name="connsiteX2" fmla="*/ 1671145 w 2585545"/>
                <a:gd name="connsiteY2" fmla="*/ 283780 h 294291"/>
                <a:gd name="connsiteX3" fmla="*/ 2364828 w 2585545"/>
                <a:gd name="connsiteY3" fmla="*/ 189186 h 294291"/>
                <a:gd name="connsiteX4" fmla="*/ 2585545 w 2585545"/>
                <a:gd name="connsiteY4" fmla="*/ 0 h 29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5545" h="294291">
                  <a:moveTo>
                    <a:pt x="0" y="63062"/>
                  </a:moveTo>
                  <a:cubicBezTo>
                    <a:pt x="176048" y="139262"/>
                    <a:pt x="352097" y="215463"/>
                    <a:pt x="630621" y="252249"/>
                  </a:cubicBezTo>
                  <a:cubicBezTo>
                    <a:pt x="909145" y="289035"/>
                    <a:pt x="1382110" y="294291"/>
                    <a:pt x="1671145" y="283780"/>
                  </a:cubicBezTo>
                  <a:cubicBezTo>
                    <a:pt x="1960180" y="273269"/>
                    <a:pt x="2212428" y="236483"/>
                    <a:pt x="2364828" y="189186"/>
                  </a:cubicBezTo>
                  <a:cubicBezTo>
                    <a:pt x="2517228" y="141889"/>
                    <a:pt x="2551386" y="70944"/>
                    <a:pt x="2585545" y="0"/>
                  </a:cubicBezTo>
                </a:path>
              </a:pathLst>
            </a:custGeom>
            <a:ln w="31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857224" y="2857496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?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4" grpId="0"/>
      <p:bldP spid="59" grpId="0" animBg="1"/>
      <p:bldP spid="78" grpId="0"/>
      <p:bldP spid="5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86807" y="1332108"/>
          <a:ext cx="6077585" cy="1472184"/>
        </p:xfrm>
        <a:graphic>
          <a:graphicData uri="http://schemas.openxmlformats.org/drawingml/2006/table">
            <a:tbl>
              <a:tblPr/>
              <a:tblGrid>
                <a:gridCol w="3038475"/>
                <a:gridCol w="30391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2800" dirty="0">
                          <a:latin typeface="Calibri"/>
                          <a:ea typeface="Times New Roman"/>
                          <a:cs typeface="Times New Roman"/>
                        </a:rPr>
                        <a:t>  5+3=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ru-RU" sz="2800" dirty="0">
                          <a:latin typeface="Calibri"/>
                          <a:ea typeface="Times New Roman"/>
                          <a:cs typeface="Times New Roman"/>
                        </a:rPr>
                        <a:t>  9-4=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Ц</a:t>
                      </a:r>
                      <a:r>
                        <a:rPr lang="ru-RU" sz="2800" dirty="0">
                          <a:latin typeface="Calibri"/>
                          <a:ea typeface="Times New Roman"/>
                          <a:cs typeface="Times New Roman"/>
                        </a:rPr>
                        <a:t> 7-4=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2800" dirty="0">
                          <a:latin typeface="Calibri"/>
                          <a:ea typeface="Times New Roman"/>
                          <a:cs typeface="Times New Roman"/>
                        </a:rPr>
                        <a:t>  2+4=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dirty="0">
                          <a:latin typeface="Calibri"/>
                          <a:ea typeface="Times New Roman"/>
                          <a:cs typeface="Times New Roman"/>
                        </a:rPr>
                        <a:t> 2+7=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2800" dirty="0">
                          <a:latin typeface="Calibri"/>
                          <a:ea typeface="Times New Roman"/>
                          <a:cs typeface="Times New Roman"/>
                        </a:rPr>
                        <a:t> 1+3=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65601" y="3657600"/>
          <a:ext cx="6177602" cy="1483944"/>
        </p:xfrm>
        <a:graphic>
          <a:graphicData uri="http://schemas.openxmlformats.org/drawingml/2006/table">
            <a:tbl>
              <a:tblPr/>
              <a:tblGrid>
                <a:gridCol w="944046"/>
                <a:gridCol w="872047"/>
                <a:gridCol w="872047"/>
                <a:gridCol w="872047"/>
                <a:gridCol w="872047"/>
                <a:gridCol w="872684"/>
                <a:gridCol w="872684"/>
              </a:tblGrid>
              <a:tr h="71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16000" y="266400"/>
            <a:ext cx="43416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Расшифруйте слово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C:\Users\Home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99" y="108000"/>
            <a:ext cx="1625143" cy="227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Home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99" y="108000"/>
            <a:ext cx="1625143" cy="22752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79200" y="2455166"/>
          <a:ext cx="6220800" cy="2243328"/>
        </p:xfrm>
        <a:graphic>
          <a:graphicData uri="http://schemas.openxmlformats.org/drawingml/2006/table">
            <a:tbl>
              <a:tblPr/>
              <a:tblGrid>
                <a:gridCol w="893488"/>
                <a:gridCol w="886044"/>
                <a:gridCol w="886044"/>
                <a:gridCol w="886044"/>
                <a:gridCol w="886044"/>
                <a:gridCol w="886692"/>
                <a:gridCol w="896444"/>
              </a:tblGrid>
              <a:tr h="37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ц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ы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Home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99" y="108000"/>
            <a:ext cx="1625143" cy="227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22456" y="813600"/>
            <a:ext cx="61567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Подведем итоги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ыучу_Tri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Home\Desktop\989863.jpg"/>
          <p:cNvPicPr>
            <a:picLocks noChangeAspect="1" noChangeArrowheads="1"/>
          </p:cNvPicPr>
          <p:nvPr/>
        </p:nvPicPr>
        <p:blipFill>
          <a:blip r:embed="rId3"/>
          <a:srcRect l="19793" t="7172" r="22031" b="14572"/>
          <a:stretch>
            <a:fillRect/>
          </a:stretch>
        </p:blipFill>
        <p:spPr bwMode="auto">
          <a:xfrm>
            <a:off x="3153600" y="2656800"/>
            <a:ext cx="2433600" cy="245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04800" y="662400"/>
            <a:ext cx="7947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МЫ УЧИМСЯ ДЛЯ ЖИЗНИ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Владимир Шаинский - Чему учат в школе (minus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 flipH="1">
            <a:off x="8323199" y="115137"/>
            <a:ext cx="651738" cy="651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993/000b199a-0d6be0e7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000108"/>
            <a:ext cx="7143800" cy="1500198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0418" name="Picture 2" descr="C:\Users\Home\Desktop\989863.jpg"/>
          <p:cNvPicPr>
            <a:picLocks noChangeAspect="1" noChangeArrowheads="1"/>
          </p:cNvPicPr>
          <p:nvPr/>
        </p:nvPicPr>
        <p:blipFill>
          <a:blip r:embed="rId2"/>
          <a:srcRect l="20236" t="7441" r="22244" b="13661"/>
          <a:stretch>
            <a:fillRect/>
          </a:stretch>
        </p:blipFill>
        <p:spPr bwMode="auto">
          <a:xfrm>
            <a:off x="2620800" y="2383200"/>
            <a:ext cx="3506400" cy="360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163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Home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99" y="0"/>
            <a:ext cx="1625143" cy="227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34068" y="1687551"/>
            <a:ext cx="7456449" cy="175432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Страна </a:t>
            </a:r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выученных 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уроков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C:\Users\Home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C:\Users\Home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C:\Users\Home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99" y="0"/>
            <a:ext cx="1625143" cy="2275200"/>
          </a:xfrm>
          <a:prstGeom prst="rect">
            <a:avLst/>
          </a:prstGeom>
          <a:noFill/>
        </p:spPr>
      </p:pic>
      <p:pic>
        <p:nvPicPr>
          <p:cNvPr id="3081" name="Picture 9" descr="C:\Users\Home\Desktop\img10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2400" y="100800"/>
            <a:ext cx="7250400" cy="56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Home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299" y="115200"/>
            <a:ext cx="1625143" cy="2275200"/>
          </a:xfrm>
          <a:prstGeom prst="rect">
            <a:avLst/>
          </a:prstGeom>
          <a:noFill/>
        </p:spPr>
      </p:pic>
      <p:pic>
        <p:nvPicPr>
          <p:cNvPr id="3" name="русский_Tri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33866" y="885600"/>
            <a:ext cx="6964534" cy="5225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Home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99" y="0"/>
            <a:ext cx="1625143" cy="22752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073600" y="136800"/>
            <a:ext cx="68112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Выбери пословицы.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группа о труде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группа о знании и учёбе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группа о дружбе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 группа о книге</a:t>
            </a:r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Землю красит солнце, а человека труд.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книгой поведёшься –ума наберёшься.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Умный не тот, кто много говорит, а тот, кто много знает.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Дружба крепка не лестью, а правдой и честью.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Home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99" y="0"/>
            <a:ext cx="1625143" cy="227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09600" y="2642400"/>
            <a:ext cx="6422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Знание – сила.</a:t>
            </a:r>
          </a:p>
          <a:p>
            <a:pPr algn="ctr"/>
            <a:r>
              <a:rPr lang="ru-RU" sz="1000" dirty="0" smtClean="0">
                <a:solidFill>
                  <a:srgbClr val="FF0000"/>
                </a:solidFill>
              </a:rPr>
              <a:t>схема</a:t>
            </a:r>
            <a:endParaRPr lang="ru-RU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кола1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кола10.potx" id="{78D19961-6CB3-47E6-8281-6DE2BBD3108F}" vid="{67165110-F370-4F2E-8D4F-1427122F64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Школа11</Template>
  <TotalTime>471</TotalTime>
  <Words>323</Words>
  <Application>Microsoft Office PowerPoint</Application>
  <PresentationFormat>Экран (4:3)</PresentationFormat>
  <Paragraphs>124</Paragraphs>
  <Slides>47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Школа11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По каким признакам можно разбить фигуры</vt:lpstr>
      <vt:lpstr>Подберите схему к задаче 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Марина</dc:creator>
  <cp:lastModifiedBy>Home</cp:lastModifiedBy>
  <cp:revision>62</cp:revision>
  <dcterms:created xsi:type="dcterms:W3CDTF">2019-07-30T16:07:19Z</dcterms:created>
  <dcterms:modified xsi:type="dcterms:W3CDTF">2020-02-19T14:50:09Z</dcterms:modified>
</cp:coreProperties>
</file>